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9" r:id="rId15"/>
    <p:sldId id="280" r:id="rId16"/>
    <p:sldId id="275" r:id="rId17"/>
    <p:sldId id="285" r:id="rId18"/>
    <p:sldId id="271" r:id="rId19"/>
    <p:sldId id="277" r:id="rId20"/>
    <p:sldId id="284" r:id="rId21"/>
    <p:sldId id="273" r:id="rId22"/>
    <p:sldId id="282" r:id="rId23"/>
    <p:sldId id="274" r:id="rId24"/>
    <p:sldId id="283" r:id="rId25"/>
    <p:sldId id="276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974B87E-51A3-4AD2-B406-E474FD9DBA9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FDCC1DD-FA0E-4DCE-9E0B-C527CE921A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8280920" cy="1008112"/>
          </a:xfrm>
        </p:spPr>
        <p:txBody>
          <a:bodyPr>
            <a:normAutofit/>
          </a:bodyPr>
          <a:lstStyle/>
          <a:p>
            <a:r>
              <a:rPr lang="ru-RU" sz="44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Физиотерапия</a:t>
            </a:r>
            <a:r>
              <a:rPr lang="ru-RU" sz="4400" b="0" dirty="0" smtClean="0">
                <a:solidFill>
                  <a:srgbClr val="002060"/>
                </a:solidFill>
              </a:rPr>
              <a:t>: </a:t>
            </a:r>
            <a:r>
              <a:rPr lang="ru-RU" sz="44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</a:t>
            </a:r>
            <a:endParaRPr lang="ru-RU" sz="4400" b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47456" y="5517232"/>
            <a:ext cx="4896544" cy="1008112"/>
          </a:xfrm>
        </p:spPr>
        <p:txBody>
          <a:bodyPr>
            <a:normAutofit fontScale="92500"/>
          </a:bodyPr>
          <a:lstStyle/>
          <a:p>
            <a:pPr algn="l"/>
            <a:r>
              <a:rPr lang="ru-RU" b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студентка </a:t>
            </a:r>
            <a:r>
              <a:rPr lang="ru-RU" b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</a:t>
            </a:r>
            <a:r>
              <a:rPr lang="ru-RU" b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5326 (11 </a:t>
            </a:r>
            <a:r>
              <a:rPr lang="ru-RU" b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</a:t>
            </a:r>
            <a:r>
              <a:rPr lang="ru-RU" b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Нестерова К.А </a:t>
            </a:r>
          </a:p>
          <a:p>
            <a:pPr algn="l"/>
            <a:r>
              <a:rPr lang="ru-RU" b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Проверила: преподаватель  </a:t>
            </a:r>
            <a:r>
              <a:rPr lang="ru-RU" b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Рыбчинская</a:t>
            </a:r>
            <a:r>
              <a:rPr lang="ru-RU" b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Л.С</a:t>
            </a:r>
            <a:endParaRPr lang="ru-RU" b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361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15212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Фазы реакции организма на УЗТ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85329037"/>
              </p:ext>
            </p:extLst>
          </p:nvPr>
        </p:nvGraphicFramePr>
        <p:xfrm>
          <a:off x="179512" y="1046362"/>
          <a:ext cx="8568952" cy="58116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185138"/>
                <a:gridCol w="4383814"/>
              </a:tblGrid>
              <a:tr h="33653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Фаза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Характеристики</a:t>
                      </a:r>
                    </a:p>
                  </a:txBody>
                  <a:tcPr/>
                </a:tc>
              </a:tr>
              <a:tr h="5732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Фаза непосредственного воздействия</a:t>
                      </a:r>
                    </a:p>
                    <a:p>
                      <a:endParaRPr lang="ru-RU" sz="12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Стимулируются все виды воздействия: механическое, физико-химическое, тепловое.</a:t>
                      </a:r>
                    </a:p>
                  </a:txBody>
                  <a:tcPr/>
                </a:tc>
              </a:tr>
              <a:tr h="5889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Фаза преобладания </a:t>
                      </a:r>
                    </a:p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стресс-индуцирующей системы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Продолжается на протяжении 4 часов после действия на ткани УЗ-волн.</a:t>
                      </a:r>
                    </a:p>
                  </a:txBody>
                  <a:tcPr/>
                </a:tc>
              </a:tr>
              <a:tr h="11141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Активация ПОЛ</a:t>
                      </a:r>
                    </a:p>
                    <a:p>
                      <a:endParaRPr lang="ru-RU" sz="12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Стимулируется синтез различных гормонов, биологически активных веществ. Повышается потоотделение, увеличивается образование мочи, уменьшается рН кожи, увеличивается сокращение стенок пищеварительного тракта. Активируется фагоцитоз, повышается иммунитет.</a:t>
                      </a:r>
                    </a:p>
                  </a:txBody>
                  <a:tcPr/>
                </a:tc>
              </a:tr>
              <a:tr h="125368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Фаза преобладания </a:t>
                      </a:r>
                    </a:p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стресс-лимитирующей системы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Длительность составляет 12-24 часа. Увеличивается работа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</a:rPr>
                        <a:t>митохондриальных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 структур, стимулируется дыхательная функция клеток и тканей,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</a:rPr>
                        <a:t>пентозно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-фосфатный обмен, повышается процесс деления клеточных структур, улучшается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</a:rPr>
                        <a:t>лимфоотток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 от органов, ускоряется приток крови.</a:t>
                      </a:r>
                    </a:p>
                  </a:txBody>
                  <a:tcPr/>
                </a:tc>
              </a:tr>
              <a:tr h="128158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Фаза усиления</a:t>
                      </a:r>
                    </a:p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 компенсаторно-приспособительных процессов</a:t>
                      </a:r>
                    </a:p>
                    <a:p>
                      <a:endParaRPr lang="ru-RU" sz="12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Длительность составляет 12-24 часа. Увеличивается работа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</a:rPr>
                        <a:t>митохондриальных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 структур, стимулируется дыхательная функция клеток и тканей,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</a:rPr>
                        <a:t>пентозно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-фосфатный обмен, повышается процесс деления клеточных структур, улучшается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</a:rPr>
                        <a:t>лимфоотток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 от органов, ускоряется приток крови.</a:t>
                      </a:r>
                    </a:p>
                  </a:txBody>
                  <a:tcPr/>
                </a:tc>
              </a:tr>
              <a:tr h="5889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Поздний следовой период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Продолжительность до 3 месяцев. Ускоряются все обменные процессы.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16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Лечебные эффекты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980728"/>
            <a:ext cx="864096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002060"/>
                </a:solidFill>
              </a:rPr>
              <a:t>Ультразвук относится к числу активных физических факторов, оказывающих многостороннее влияние на различные органы и системы. 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Являясь адекватным физико-химическим раздражителем, ультразвук запускает разнообразные механизмы, приводящие внутреннюю среду организма в нормальные (физиологические) границы и способствующие развитию гомеостатических, компенсаторно- восстановительных и защитно-приспособительных реакций. 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85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260648"/>
            <a:ext cx="9144000" cy="659735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При на кожу наблюдается: быстро проходящее слабовыраженное экссудативное воспаление, гиперемия, стимулируются обменные процессы, усиливается рост стволовых клеток, повышается активность кожных желез, улучшаются реактивные свойства кожи.</a:t>
            </a:r>
          </a:p>
          <a:p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dirty="0" smtClean="0">
                <a:solidFill>
                  <a:srgbClr val="002060"/>
                </a:solidFill>
              </a:rPr>
              <a:t>Ткани нервной системы очень чувствительны к воздействию УЗ-волн. Ультразвук тормозит работу рецепторов </a:t>
            </a:r>
            <a:r>
              <a:rPr lang="ru-RU" sz="1800" dirty="0" err="1" smtClean="0">
                <a:solidFill>
                  <a:srgbClr val="002060"/>
                </a:solidFill>
              </a:rPr>
              <a:t>синаптических</a:t>
            </a:r>
            <a:r>
              <a:rPr lang="ru-RU" sz="1800" dirty="0" smtClean="0">
                <a:solidFill>
                  <a:srgbClr val="002060"/>
                </a:solidFill>
              </a:rPr>
              <a:t> щелей, что способствует снижению скорости передачи нервных импульсов. Улучшается общее состояние у пациентов с нарушениями вегетативной нервной системы.</a:t>
            </a:r>
          </a:p>
          <a:p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dirty="0" smtClean="0">
                <a:solidFill>
                  <a:srgbClr val="002060"/>
                </a:solidFill>
              </a:rPr>
              <a:t>При воздействии на ССС ультразвук усиливает кровоток, понижает АД, повышать ЧСС. Реологические свойства крови становятся лучше, повышается функция эритроцитов и лейкоцитов.</a:t>
            </a:r>
          </a:p>
          <a:p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dirty="0" smtClean="0">
                <a:solidFill>
                  <a:srgbClr val="002060"/>
                </a:solidFill>
              </a:rPr>
              <a:t>Ультразвук ускоряет процессы регенерации, репарации, восстановление проводимости нервных волокон, рассасывание инфильтратов, травматических отеков, экссудатов и </a:t>
            </a:r>
            <a:r>
              <a:rPr lang="ru-RU" sz="1800" dirty="0" err="1" smtClean="0">
                <a:solidFill>
                  <a:srgbClr val="002060"/>
                </a:solidFill>
              </a:rPr>
              <a:t>кровоизлияний,оказывает</a:t>
            </a:r>
            <a:r>
              <a:rPr lang="ru-RU" sz="1800" dirty="0" smtClean="0">
                <a:solidFill>
                  <a:srgbClr val="002060"/>
                </a:solidFill>
              </a:rPr>
              <a:t> противовоспалительное, анальгетическое, спазмолитическое, метаболическое, гипотензивное, десенсибилизирующее, </a:t>
            </a:r>
            <a:r>
              <a:rPr lang="ru-RU" sz="1800" dirty="0" err="1" smtClean="0">
                <a:solidFill>
                  <a:srgbClr val="002060"/>
                </a:solidFill>
              </a:rPr>
              <a:t>фибринолитическое</a:t>
            </a:r>
            <a:r>
              <a:rPr lang="ru-RU" sz="1800" dirty="0" smtClean="0">
                <a:solidFill>
                  <a:srgbClr val="002060"/>
                </a:solidFill>
              </a:rPr>
              <a:t>, бактерицидное действие.</a:t>
            </a:r>
          </a:p>
        </p:txBody>
      </p:sp>
    </p:spTree>
    <p:extLst>
      <p:ext uri="{BB962C8B-B14F-4D97-AF65-F5344CB8AC3E}">
        <p14:creationId xmlns:p14="http://schemas.microsoft.com/office/powerpoint/2010/main" val="291918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Аппаратура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002060"/>
                </a:solidFill>
              </a:rPr>
              <a:t>Используются аппараты серии УЗТ. В наименование аппаратов, кроме аббревиатуры (УЗТ), входят цифры.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Первая из них указывает на частоту генерируемых колебаний с округлением 880 кГц- 1 МГц,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2640 кГц - 3 МГц: последующие цифры  указывают    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на  номер модели и область применения.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Отдельным аппаратам даются предметные наименования.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0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128" y="5949280"/>
            <a:ext cx="8486328" cy="64807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Все эти аппараты имеют один и тот же вид и отличаются лишь набором специализированных головок-излучателей.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94928" y="188640"/>
            <a:ext cx="3657600" cy="457200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УЗТ-1. 01 </a:t>
            </a:r>
            <a:r>
              <a:rPr lang="ru-RU" sz="1800" dirty="0" smtClean="0">
                <a:solidFill>
                  <a:srgbClr val="002060"/>
                </a:solidFill>
              </a:rPr>
              <a:t>Ф физиотерапевтический</a:t>
            </a:r>
            <a:r>
              <a:rPr lang="ru-RU" sz="1800" dirty="0">
                <a:solidFill>
                  <a:srgbClr val="002060"/>
                </a:solidFill>
              </a:rPr>
              <a:t>, к которому прилагаются ультразвуковые головки площадью 1 и 4см2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sz="1800" dirty="0">
              <a:solidFill>
                <a:srgbClr val="002060"/>
              </a:solidFill>
            </a:endParaRPr>
          </a:p>
          <a:p>
            <a:r>
              <a:rPr lang="ru-RU" sz="1800" dirty="0">
                <a:solidFill>
                  <a:srgbClr val="002060"/>
                </a:solidFill>
              </a:rPr>
              <a:t>УЗТ-1. 02 </a:t>
            </a:r>
            <a:r>
              <a:rPr lang="ru-RU" sz="1800" dirty="0" smtClean="0">
                <a:solidFill>
                  <a:srgbClr val="002060"/>
                </a:solidFill>
              </a:rPr>
              <a:t>С-стоматологический</a:t>
            </a:r>
            <a:r>
              <a:rPr lang="ru-RU" sz="1800" dirty="0">
                <a:solidFill>
                  <a:srgbClr val="002060"/>
                </a:solidFill>
              </a:rPr>
              <a:t>; 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dirty="0">
                <a:solidFill>
                  <a:srgbClr val="002060"/>
                </a:solidFill>
              </a:rPr>
              <a:t>УЗТ-1. 03 У -</a:t>
            </a:r>
            <a:r>
              <a:rPr lang="ru-RU" sz="1800" dirty="0" smtClean="0">
                <a:solidFill>
                  <a:srgbClr val="002060"/>
                </a:solidFill>
              </a:rPr>
              <a:t>урологический</a:t>
            </a:r>
            <a:r>
              <a:rPr lang="ru-RU" sz="1800" dirty="0">
                <a:solidFill>
                  <a:srgbClr val="002060"/>
                </a:solidFill>
              </a:rPr>
              <a:t>; 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dirty="0">
                <a:solidFill>
                  <a:srgbClr val="002060"/>
                </a:solidFill>
              </a:rPr>
              <a:t>УЗТ-1. 04 О-офтальмологический.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852" y="260648"/>
            <a:ext cx="3816424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2708920"/>
            <a:ext cx="3708412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3848713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58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179512" y="116632"/>
            <a:ext cx="8496944" cy="6624736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Такой же внешний вид имеют аппараты для поверхностного воздействия УЗ-колебаниями: </a:t>
            </a:r>
            <a:r>
              <a:rPr lang="ru-RU" dirty="0" smtClean="0">
                <a:solidFill>
                  <a:srgbClr val="002060"/>
                </a:solidFill>
              </a:rPr>
              <a:t>"</a:t>
            </a:r>
            <a:r>
              <a:rPr lang="ru-RU" dirty="0">
                <a:solidFill>
                  <a:srgbClr val="002060"/>
                </a:solidFill>
              </a:rPr>
              <a:t>УЗТ 3. 01-Г" - гинекологический,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"</a:t>
            </a:r>
            <a:r>
              <a:rPr lang="ru-RU" dirty="0">
                <a:solidFill>
                  <a:srgbClr val="002060"/>
                </a:solidFill>
              </a:rPr>
              <a:t>УЗТ3. 02-Д" - дерматологический,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"</a:t>
            </a:r>
            <a:r>
              <a:rPr lang="ru-RU" dirty="0">
                <a:solidFill>
                  <a:srgbClr val="002060"/>
                </a:solidFill>
              </a:rPr>
              <a:t>УЗТ-3. 05" - общетерапевтический,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"УЗТ </a:t>
            </a:r>
            <a:r>
              <a:rPr lang="ru-RU" dirty="0">
                <a:solidFill>
                  <a:srgbClr val="002060"/>
                </a:solidFill>
              </a:rPr>
              <a:t>3. 06" - детский дерматологический.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Разработаны </a:t>
            </a:r>
            <a:r>
              <a:rPr lang="ru-RU" dirty="0">
                <a:solidFill>
                  <a:srgbClr val="002060"/>
                </a:solidFill>
              </a:rPr>
              <a:t>новые ультразвуковые терапевтические аппараты "УЗТ-1 08-Ф", а также "УЗТ-3. 07 Ф"', которые работают с любым из имеющихся излучателей соответствующей частоты ультразвука. 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257391"/>
            <a:ext cx="4844461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57392"/>
            <a:ext cx="3744416" cy="2411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76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352928" cy="72008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Дозировка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29600" cy="51125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Озвучивается участок тела размером в 100-15 0см2. При необходимости воздействия на большую поверхность его делят на несколько полей. В первый день озвучивают 1-2 поля, а затем - до 3-4 полей.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Озвучивание проводят в непрерывном или импульсном режимах (более щадящем), в котором более выражен тепловой компонент и его применяют при более острых стадиях заболевания, при выраженных </a:t>
            </a:r>
            <a:r>
              <a:rPr lang="ru-RU" dirty="0" err="1" smtClean="0">
                <a:solidFill>
                  <a:srgbClr val="002060"/>
                </a:solidFill>
              </a:rPr>
              <a:t>нервновегетативных</a:t>
            </a:r>
            <a:r>
              <a:rPr lang="ru-RU" dirty="0" smtClean="0">
                <a:solidFill>
                  <a:srgbClr val="002060"/>
                </a:solidFill>
              </a:rPr>
              <a:t> проявлениях болезни, </a:t>
            </a:r>
            <a:r>
              <a:rPr lang="ru-RU" dirty="0" err="1" smtClean="0">
                <a:solidFill>
                  <a:srgbClr val="002060"/>
                </a:solidFill>
              </a:rPr>
              <a:t>аллергизации</a:t>
            </a:r>
            <a:r>
              <a:rPr lang="ru-RU" dirty="0" smtClean="0">
                <a:solidFill>
                  <a:srgbClr val="002060"/>
                </a:solidFill>
              </a:rPr>
              <a:t> организма, при воздействии на </a:t>
            </a:r>
            <a:r>
              <a:rPr lang="ru-RU" dirty="0" err="1" smtClean="0">
                <a:solidFill>
                  <a:srgbClr val="002060"/>
                </a:solidFill>
              </a:rPr>
              <a:t>паравертебральные</a:t>
            </a:r>
            <a:r>
              <a:rPr lang="ru-RU" dirty="0" smtClean="0">
                <a:solidFill>
                  <a:srgbClr val="002060"/>
                </a:solidFill>
              </a:rPr>
              <a:t> зоны.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63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147248" cy="5853264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rgbClr val="002060"/>
                </a:solidFill>
              </a:rPr>
              <a:t>При первых процедурах воздействуют на 1—2 поля, при хорошей переносимости начиная с 3—4-й процедуры количество полей можно увеличить до 3—4.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Продолжительность </a:t>
            </a:r>
            <a:r>
              <a:rPr lang="ru-RU" dirty="0">
                <a:solidFill>
                  <a:srgbClr val="002060"/>
                </a:solidFill>
              </a:rPr>
              <a:t>воздействия на 1 поле от 2—3 мин до 5—10 мин, а длительность всей процедуры не более 12—15 мин.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Процедуры </a:t>
            </a:r>
            <a:r>
              <a:rPr lang="ru-RU" dirty="0">
                <a:solidFill>
                  <a:srgbClr val="002060"/>
                </a:solidFill>
              </a:rPr>
              <a:t>проводят ежедневно или через день, на курс назначают от 6 до 14 процедур.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Повторный </a:t>
            </a:r>
            <a:r>
              <a:rPr lang="ru-RU" dirty="0">
                <a:solidFill>
                  <a:srgbClr val="002060"/>
                </a:solidFill>
              </a:rPr>
              <a:t>курс - не ранее, чем через 3 месяца. </a:t>
            </a:r>
          </a:p>
        </p:txBody>
      </p:sp>
    </p:spTree>
    <p:extLst>
      <p:ext uri="{BB962C8B-B14F-4D97-AF65-F5344CB8AC3E}">
        <p14:creationId xmlns:p14="http://schemas.microsoft.com/office/powerpoint/2010/main" val="21093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76470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и техника проведения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196752"/>
            <a:ext cx="4644008" cy="547260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Перед назначением ультразвука проводят санацию очагов хронической гнойной  инфекции.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Для обеспечения акустического контакта с ультразвуковой головкой аппарата кожу в области воздействия перед процедурой смазывают контактным веществом (вазелин, ланолин) Воздействие на кисти, стопы, лучезапястные, локтевые, голеностопные суставы проводят, погрузив их в ванночку с водой ( (T воды 32-36 С).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Воздействие УЗТ проводят обязательно через контактную среду, исключающую наличие воздуха между рабочей поверхностью головки вибратора и поверхностью воздействия.</a:t>
            </a:r>
          </a:p>
          <a:p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375" y="2075766"/>
            <a:ext cx="3657600" cy="362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28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640960" cy="1196752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и техника проведения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424936" cy="520519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Методики выделяют поверхностные и полостные, стабильные и лабильные (вибратор передвигают по коже со скоростью 1 см в 1 секунду, задерживаясь в местах болевых точек). </a:t>
            </a:r>
          </a:p>
          <a:p>
            <a:r>
              <a:rPr lang="ru-RU" sz="2000" dirty="0">
                <a:solidFill>
                  <a:srgbClr val="002060"/>
                </a:solidFill>
              </a:rPr>
              <a:t>При подводном озвучивании вибратор удерживают на расстоянии 1-2 см от очага поражения. </a:t>
            </a:r>
          </a:p>
          <a:p>
            <a:r>
              <a:rPr lang="ru-RU" sz="2000" dirty="0">
                <a:solidFill>
                  <a:srgbClr val="002060"/>
                </a:solidFill>
              </a:rPr>
              <a:t>При полостной методике на головку аппарата надевают резиновый наконечник и смазывают стерильным вазелином и вводят в прямую кишку излучателем в сторону предстательной железы или </a:t>
            </a:r>
            <a:r>
              <a:rPr lang="ru-RU" sz="2000" dirty="0" err="1">
                <a:solidFill>
                  <a:srgbClr val="002060"/>
                </a:solidFill>
              </a:rPr>
              <a:t>Дугласового</a:t>
            </a:r>
            <a:r>
              <a:rPr lang="ru-RU" sz="2000" dirty="0">
                <a:solidFill>
                  <a:srgbClr val="002060"/>
                </a:solidFill>
              </a:rPr>
              <a:t> пространства при наличии выпота. </a:t>
            </a:r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21088"/>
            <a:ext cx="8640960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8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7687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Ультразвуковая терапия </a:t>
            </a:r>
            <a:r>
              <a:rPr lang="ru-RU" sz="2400" dirty="0" smtClean="0">
                <a:solidFill>
                  <a:srgbClr val="002060"/>
                </a:solidFill>
              </a:rPr>
              <a:t>– это метод лечения механическими колебаниями в неслышном акустическом диапазоне. С лечебной целью ультразвук применяют в непрерывном или импульсном режимах с частотой 800-900 кГц.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3312368" cy="3176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741416"/>
            <a:ext cx="3744416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48880"/>
            <a:ext cx="5184576" cy="2610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81128"/>
            <a:ext cx="4536503" cy="2132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954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5688632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175"/>
            <a:ext cx="3960440" cy="2052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2198812"/>
            <a:ext cx="3318551" cy="4326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7112"/>
            <a:ext cx="5652120" cy="2241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587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Показания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836712"/>
            <a:ext cx="8928992" cy="602128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еврологические проявления остеохондроза позвоночника</a:t>
            </a:r>
            <a:r>
              <a:rPr lang="ru-RU" dirty="0" smtClean="0">
                <a:solidFill>
                  <a:srgbClr val="002060"/>
                </a:solidFill>
              </a:rPr>
              <a:t> (корешковом, </a:t>
            </a:r>
            <a:r>
              <a:rPr lang="ru-RU" dirty="0" err="1" smtClean="0">
                <a:solidFill>
                  <a:srgbClr val="002060"/>
                </a:solidFill>
              </a:rPr>
              <a:t>корешково</a:t>
            </a:r>
            <a:r>
              <a:rPr lang="ru-RU" dirty="0" smtClean="0">
                <a:solidFill>
                  <a:srgbClr val="002060"/>
                </a:solidFill>
              </a:rPr>
              <a:t>-сосудистом синдроме, </a:t>
            </a:r>
            <a:r>
              <a:rPr lang="ru-RU" dirty="0" err="1" smtClean="0">
                <a:solidFill>
                  <a:srgbClr val="002060"/>
                </a:solidFill>
              </a:rPr>
              <a:t>миелопатии</a:t>
            </a:r>
            <a:r>
              <a:rPr lang="ru-RU" dirty="0" smtClean="0">
                <a:solidFill>
                  <a:srgbClr val="002060"/>
                </a:solidFill>
              </a:rPr>
              <a:t> и др.);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оследствия заболеваний и травм периферической нервной системы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нейропатии</a:t>
            </a:r>
            <a:r>
              <a:rPr lang="ru-RU" dirty="0" smtClean="0">
                <a:solidFill>
                  <a:srgbClr val="002060"/>
                </a:solidFill>
              </a:rPr>
              <a:t>, невралгии, </a:t>
            </a:r>
            <a:r>
              <a:rPr lang="ru-RU" dirty="0" err="1" smtClean="0">
                <a:solidFill>
                  <a:srgbClr val="002060"/>
                </a:solidFill>
              </a:rPr>
              <a:t>ганглиониты</a:t>
            </a:r>
            <a:r>
              <a:rPr lang="ru-RU" dirty="0" smtClean="0">
                <a:solidFill>
                  <a:srgbClr val="002060"/>
                </a:solidFill>
              </a:rPr>
              <a:t>, радикулит, травмы позвоночника и спинного мозга, рассеянный склероз, болезнь </a:t>
            </a:r>
            <a:r>
              <a:rPr lang="ru-RU" dirty="0" err="1" smtClean="0">
                <a:solidFill>
                  <a:srgbClr val="002060"/>
                </a:solidFill>
              </a:rPr>
              <a:t>Рейно</a:t>
            </a:r>
            <a:r>
              <a:rPr lang="ru-RU" dirty="0" smtClean="0">
                <a:solidFill>
                  <a:srgbClr val="002060"/>
                </a:solidFill>
              </a:rPr>
              <a:t>, заболевания и травмы суставов, мышц,   сухожилий, </a:t>
            </a:r>
            <a:r>
              <a:rPr lang="ru-RU" dirty="0" err="1" smtClean="0">
                <a:solidFill>
                  <a:srgbClr val="002060"/>
                </a:solidFill>
              </a:rPr>
              <a:t>сумочно</a:t>
            </a:r>
            <a:r>
              <a:rPr lang="ru-RU" dirty="0" smtClean="0">
                <a:solidFill>
                  <a:srgbClr val="002060"/>
                </a:solidFill>
              </a:rPr>
              <a:t>-связочного аппарата;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Х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ронические неспецифические воспалительные заболевания бронхов и легких</a:t>
            </a:r>
            <a:r>
              <a:rPr lang="ru-RU" dirty="0" smtClean="0">
                <a:solidFill>
                  <a:srgbClr val="002060"/>
                </a:solidFill>
              </a:rPr>
              <a:t> (</a:t>
            </a:r>
            <a:r>
              <a:rPr lang="ru-RU" dirty="0" err="1" smtClean="0">
                <a:solidFill>
                  <a:srgbClr val="002060"/>
                </a:solidFill>
              </a:rPr>
              <a:t>бронхообструктивный</a:t>
            </a:r>
            <a:r>
              <a:rPr lang="ru-RU" dirty="0" smtClean="0">
                <a:solidFill>
                  <a:srgbClr val="002060"/>
                </a:solidFill>
              </a:rPr>
              <a:t> синдром, дыхательная недостаточность, хронический бронхит, бронхиальная астма, хроническая пневмония), профессиональные заболевания легких, туберкулез легких;</a:t>
            </a:r>
          </a:p>
        </p:txBody>
      </p:sp>
    </p:spTree>
    <p:extLst>
      <p:ext uri="{BB962C8B-B14F-4D97-AF65-F5344CB8AC3E}">
        <p14:creationId xmlns:p14="http://schemas.microsoft.com/office/powerpoint/2010/main" val="262096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568952" cy="64087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Заболевания органов пищеварения </a:t>
            </a:r>
            <a:r>
              <a:rPr lang="ru-RU" dirty="0">
                <a:solidFill>
                  <a:srgbClr val="002060"/>
                </a:solidFill>
              </a:rPr>
              <a:t>(хронический гастрит, язвенная болезнь желудка и двенадцатиперстной кишки, хронический колит, холецистит, панкреатит, дискинезия кишечника</a:t>
            </a:r>
            <a:r>
              <a:rPr lang="ru-RU" dirty="0" smtClean="0">
                <a:solidFill>
                  <a:srgbClr val="002060"/>
                </a:solidFill>
              </a:rPr>
              <a:t>);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Заболевания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кожи </a:t>
            </a:r>
            <a:r>
              <a:rPr lang="ru-RU" dirty="0">
                <a:solidFill>
                  <a:srgbClr val="002060"/>
                </a:solidFill>
              </a:rPr>
              <a:t>(склеродермия, аллергические процессы, </a:t>
            </a:r>
            <a:r>
              <a:rPr lang="ru-RU" dirty="0" err="1">
                <a:solidFill>
                  <a:srgbClr val="002060"/>
                </a:solidFill>
              </a:rPr>
              <a:t>гиноидная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липодистрофия</a:t>
            </a:r>
            <a:r>
              <a:rPr lang="ru-RU" dirty="0">
                <a:solidFill>
                  <a:srgbClr val="002060"/>
                </a:solidFill>
              </a:rPr>
              <a:t>);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Заболевания ЛОР-органов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заболевания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 последствия операций и травм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глаза,слизистой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полости рта у больных на фоне сниженной реактивности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организма,стоматологические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заболевания</a:t>
            </a:r>
            <a:r>
              <a:rPr lang="ru-RU" dirty="0">
                <a:solidFill>
                  <a:srgbClr val="002060"/>
                </a:solidFill>
              </a:rPr>
              <a:t>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Гинекологические и урологические заболевания </a:t>
            </a:r>
            <a:r>
              <a:rPr lang="ru-RU" dirty="0">
                <a:solidFill>
                  <a:srgbClr val="002060"/>
                </a:solidFill>
              </a:rPr>
              <a:t>(бесплодие, аднексит, мастит, простатит);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Хирургическая патология </a:t>
            </a:r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err="1">
                <a:solidFill>
                  <a:srgbClr val="002060"/>
                </a:solidFill>
              </a:rPr>
              <a:t>келлоидные</a:t>
            </a:r>
            <a:r>
              <a:rPr lang="ru-RU" dirty="0">
                <a:solidFill>
                  <a:srgbClr val="002060"/>
                </a:solidFill>
              </a:rPr>
              <a:t> рубцы, спаечная болезнь, инфильтраты);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44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Противопоказания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8928992" cy="57606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Не рекомендуется воздействовать ультразвуком на область сердца, головного мозга, на чувствительные ростковые зоны костей у детей и выступающие костные поверхности.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Наряду с общими противопоказаниями, </a:t>
            </a:r>
            <a:r>
              <a:rPr lang="ru-RU" dirty="0">
                <a:solidFill>
                  <a:srgbClr val="002060"/>
                </a:solidFill>
              </a:rPr>
              <a:t>УЗТ  не показана при следующих </a:t>
            </a:r>
            <a:r>
              <a:rPr lang="ru-RU" dirty="0" smtClean="0">
                <a:solidFill>
                  <a:srgbClr val="002060"/>
                </a:solidFill>
              </a:rPr>
              <a:t>синдромах, воспалительных изменениях (</a:t>
            </a:r>
            <a:r>
              <a:rPr lang="ru-RU" dirty="0" err="1" smtClean="0">
                <a:solidFill>
                  <a:srgbClr val="002060"/>
                </a:solidFill>
              </a:rPr>
              <a:t>гнойных,осумкованных</a:t>
            </a:r>
            <a:r>
              <a:rPr lang="ru-RU" dirty="0" smtClean="0">
                <a:solidFill>
                  <a:srgbClr val="002060"/>
                </a:solidFill>
              </a:rPr>
              <a:t>); интоксикационном; нарушения ритма сердца; гипотензивном; </a:t>
            </a:r>
            <a:r>
              <a:rPr lang="ru-RU" dirty="0" err="1" smtClean="0">
                <a:solidFill>
                  <a:srgbClr val="002060"/>
                </a:solidFill>
              </a:rPr>
              <a:t>тромбофлебитическом</a:t>
            </a:r>
            <a:r>
              <a:rPr lang="ru-RU" dirty="0" smtClean="0">
                <a:solidFill>
                  <a:srgbClr val="002060"/>
                </a:solidFill>
              </a:rPr>
              <a:t>; </a:t>
            </a:r>
            <a:r>
              <a:rPr lang="ru-RU" dirty="0" err="1" smtClean="0">
                <a:solidFill>
                  <a:srgbClr val="002060"/>
                </a:solidFill>
              </a:rPr>
              <a:t>флеботромбоза</a:t>
            </a:r>
            <a:r>
              <a:rPr lang="ru-RU" dirty="0" smtClean="0">
                <a:solidFill>
                  <a:srgbClr val="002060"/>
                </a:solidFill>
              </a:rPr>
              <a:t>; желтухи; печеночной и почечной колики; гипергликемическом; </a:t>
            </a:r>
            <a:r>
              <a:rPr lang="ru-RU" dirty="0" err="1" smtClean="0">
                <a:solidFill>
                  <a:srgbClr val="002060"/>
                </a:solidFill>
              </a:rPr>
              <a:t>гипертиреоидном</a:t>
            </a:r>
            <a:r>
              <a:rPr lang="ru-RU" dirty="0" smtClean="0">
                <a:solidFill>
                  <a:srgbClr val="002060"/>
                </a:solidFill>
              </a:rPr>
              <a:t>; гипоталамическом; астеническом; невротическом; вегетососудистой дистонии.</a:t>
            </a:r>
          </a:p>
        </p:txBody>
      </p:sp>
    </p:spTree>
    <p:extLst>
      <p:ext uri="{BB962C8B-B14F-4D97-AF65-F5344CB8AC3E}">
        <p14:creationId xmlns:p14="http://schemas.microsoft.com/office/powerpoint/2010/main" val="373356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332656"/>
            <a:ext cx="7467600" cy="4873752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Заболевания: </a:t>
            </a:r>
            <a:r>
              <a:rPr lang="ru-RU" dirty="0">
                <a:solidFill>
                  <a:srgbClr val="002060"/>
                </a:solidFill>
              </a:rPr>
              <a:t>сахарный диабет, выраженные дисфункции вегетативной нервной системы, психоневроз, </a:t>
            </a:r>
            <a:r>
              <a:rPr lang="ru-RU" dirty="0" smtClean="0">
                <a:solidFill>
                  <a:srgbClr val="002060"/>
                </a:solidFill>
              </a:rPr>
              <a:t>выраженный </a:t>
            </a:r>
            <a:r>
              <a:rPr lang="ru-RU" dirty="0">
                <a:solidFill>
                  <a:srgbClr val="002060"/>
                </a:solidFill>
              </a:rPr>
              <a:t>атеросклероз, гипотоническая болезнь, наличии осумкованных гнойников без предварительной санации, бронхоэктатическая болезнь, тромбофлебит, вибрационная болезнь, сирингомиелия, стенокардия напряжения, аневризма сердца, осложненная миопия, тиреотоксикоз.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001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24936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 у детей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424936" cy="513318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Ультразвуковая терапия детям назначается только с 7-летнего возраста. В более раннем возрасте применять методику не следует.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Терапию используют по тем же показаниям, что и для взрослых.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Подросткам-девочкам УЗТ применяют для лечения нарушения менструального цикла.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Пациентам младшего возраста ультразвук показан при </a:t>
            </a:r>
            <a:r>
              <a:rPr lang="ru-RU" dirty="0" err="1" smtClean="0">
                <a:solidFill>
                  <a:srgbClr val="002060"/>
                </a:solidFill>
              </a:rPr>
              <a:t>аденоидите</a:t>
            </a:r>
            <a:r>
              <a:rPr lang="ru-RU" dirty="0" smtClean="0">
                <a:solidFill>
                  <a:srgbClr val="002060"/>
                </a:solidFill>
              </a:rPr>
              <a:t> и других ЛОР-патологиях.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Ультразвуковое лечение детям также необходимо при </a:t>
            </a:r>
            <a:r>
              <a:rPr lang="ru-RU" dirty="0" err="1" smtClean="0">
                <a:solidFill>
                  <a:srgbClr val="002060"/>
                </a:solidFill>
              </a:rPr>
              <a:t>энурезе</a:t>
            </a:r>
            <a:r>
              <a:rPr lang="ru-RU" dirty="0" smtClean="0">
                <a:solidFill>
                  <a:srgbClr val="002060"/>
                </a:solidFill>
              </a:rPr>
              <a:t>. УЗ-волны улучшают состояние ткани мочевого пузыря, что помогает сформировать нормальный рефлекс на мочеиспускание, снизить реактивность мочевого пузыря.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6955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348880"/>
            <a:ext cx="7272808" cy="124629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внимание.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088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ультразвуковых волн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8568952" cy="547260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Для физиотерапевтических процедур применяются УЗ-волны с частотой 800-3000 </a:t>
            </a:r>
            <a:r>
              <a:rPr lang="ru-RU" dirty="0" err="1" smtClean="0">
                <a:solidFill>
                  <a:srgbClr val="002060"/>
                </a:solidFill>
              </a:rPr>
              <a:t>кГЦ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Для хирургических манипуляций частота колебаний составляет 20-100 </a:t>
            </a:r>
            <a:r>
              <a:rPr lang="ru-RU" dirty="0" err="1" smtClean="0">
                <a:solidFill>
                  <a:srgbClr val="002060"/>
                </a:solidFill>
              </a:rPr>
              <a:t>кГЦ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Дозировка УЗ зависит от интенсивности, продолжительности воздействия и генерации УЗ-волн (непрерывные, импульсные).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Интенсивность УЗ-волн: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                                          Низкая (не более 0,4 Вт/см2).  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              Средняя (0,5-0,8 Вт/см2).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                                          Высокая (0,9-1 Вт/см2).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Как правило, в лечебных целях используют ультразвук интенсивностью не выше 1 Вт/см2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При непрерывном воздействии ультразвука УЗ-волны без остановки направляются на ткани. Импульсное воздействие на органы представляет собой прерывающийся поток волн продолжительностью 2,4 или 10 </a:t>
            </a:r>
            <a:r>
              <a:rPr lang="ru-RU" dirty="0" err="1" smtClean="0">
                <a:solidFill>
                  <a:srgbClr val="002060"/>
                </a:solidFill>
              </a:rPr>
              <a:t>мс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942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6632"/>
            <a:ext cx="8229600" cy="6624736"/>
          </a:xfrm>
        </p:spPr>
        <p:txBody>
          <a:bodyPr>
            <a:normAutofit fontScale="92500" lnSpcReduction="10000"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Поглощение ультразвука тканями зависит от их акустических свойств и частоты ультразвуковых колебаний.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Интенсивность ультразвука частотой 800—900 кГц уменьшается примерно вдвое в мягких тканях на глубине 4—5 см, а при частоте около 3000 кГц — на глубине 1,5—2 см.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Жировая ткань поглощает ультразвук примерно в 4 раза, мышечная — в 10 раз, а костная — в 75 раз сильнее, чем кровь.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Наибольшее поглощение ультразвука происходит в газах, наименьшее - в твердых средах.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 границах двух сред поглощается не только прямая, но и отраженная энергия.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Слой воздуха 0, 01 мм почти полностью поглощает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ультразвук, поэтому при проведении лечебных процедур для создания безвоздушного пространства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применяются контактные среды.</a:t>
            </a:r>
          </a:p>
        </p:txBody>
      </p:sp>
    </p:spTree>
    <p:extLst>
      <p:ext uri="{BB962C8B-B14F-4D97-AF65-F5344CB8AC3E}">
        <p14:creationId xmlns:p14="http://schemas.microsoft.com/office/powerpoint/2010/main" val="77620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8640960" cy="5964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97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002060"/>
                </a:solidFill>
              </a:rPr>
              <a:t>Основу физиологического и лечебного действия ультразвука составляют  вызываемые  им механический, тепловой и </a:t>
            </a:r>
            <a:r>
              <a:rPr lang="ru-RU" sz="2000" dirty="0" err="1" smtClean="0">
                <a:solidFill>
                  <a:srgbClr val="002060"/>
                </a:solidFill>
              </a:rPr>
              <a:t>физикохимический</a:t>
            </a:r>
            <a:r>
              <a:rPr lang="ru-RU" sz="2000" dirty="0" smtClean="0">
                <a:solidFill>
                  <a:srgbClr val="002060"/>
                </a:solidFill>
              </a:rPr>
              <a:t> эффекты, соотношение между которыми зависит от интенсивности воздействия и условий его проведения.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Важную роль играет и нервно-рефлекторный механизм влияния на организм.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7128792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52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63408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Механическое действие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147248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Смена фаз сжатия и разрежения вещества при прохождении УЗ-колебаний, с переменным акустическим давлением. </a:t>
            </a:r>
            <a:r>
              <a:rPr lang="ru-RU" dirty="0" err="1" smtClean="0">
                <a:solidFill>
                  <a:srgbClr val="002060"/>
                </a:solidFill>
              </a:rPr>
              <a:t>Микромассаж</a:t>
            </a:r>
            <a:r>
              <a:rPr lang="ru-RU" dirty="0" smtClean="0">
                <a:solidFill>
                  <a:srgbClr val="002060"/>
                </a:solidFill>
              </a:rPr>
              <a:t> клеток и тканей, изменение функционального состояния клеток: повышается проницаемость клеточных мембран, усиливаются процессы диффузии и осмоса, изменяется кислотно-щелочное равновесие, пространственное взаимоотношение субмикроскопических структур в клетке.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06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Тепловое действие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507288" cy="471338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При увеличении интенсивности ультразвука на границе неоднородных биологических сред образуются сильно затухающие поперечные волны и выделяется значительное количество тепла. Из-за поглощения энергии ультразвуковых колебаний в тканях происходит повышение температуры. Повышение температуры в тканях способствует расширению кровеносных и лимфатических сосудов, увеличивается объемный кровоток в тканях, повышается степень их </a:t>
            </a:r>
            <a:r>
              <a:rPr lang="ru-RU" dirty="0" err="1" smtClean="0">
                <a:solidFill>
                  <a:srgbClr val="002060"/>
                </a:solidFill>
              </a:rPr>
              <a:t>оксигенации</a:t>
            </a:r>
            <a:r>
              <a:rPr lang="ru-RU" dirty="0" smtClean="0">
                <a:solidFill>
                  <a:srgbClr val="002060"/>
                </a:solidFill>
              </a:rPr>
              <a:t> и интенсивности метаболизма. Проявляется противовоспалительное и рассасывающее действие УЗ.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Тепло образуется только на границах разных по плотности тканей. Тепловую энергию больше поглощают органы с дефицитом кровотока, насыщенные коллагеновыми волокнами, а также нервная, костная ткань.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3427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75240" cy="122413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Физико-химическое действие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В</a:t>
            </a:r>
            <a:r>
              <a:rPr lang="ru-RU" dirty="0" smtClean="0">
                <a:solidFill>
                  <a:srgbClr val="002060"/>
                </a:solidFill>
              </a:rPr>
              <a:t>оздействие вызвано механическим резонансом. Он увеличивает скорость движения молекулярных структур, повышается процесс распада молекул на ионы, появляются новые электрические поля. Ускоряется окисление липидов, улучшается работа </a:t>
            </a:r>
            <a:r>
              <a:rPr lang="ru-RU" dirty="0" err="1" smtClean="0">
                <a:solidFill>
                  <a:srgbClr val="002060"/>
                </a:solidFill>
              </a:rPr>
              <a:t>митохондриальных</a:t>
            </a:r>
            <a:r>
              <a:rPr lang="ru-RU" dirty="0" smtClean="0">
                <a:solidFill>
                  <a:srgbClr val="002060"/>
                </a:solidFill>
              </a:rPr>
              <a:t> структур клеток, стимулируются физические и химические процессы в тканях организма. Активируются биологически активные вещества, такие как гистамин, серотонин. Под действием УЗ-волн улучшается дыхание и окисление в органах. Все эти процессы ускоряют восстановление тканей.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0574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278</TotalTime>
  <Words>1701</Words>
  <Application>Microsoft Office PowerPoint</Application>
  <PresentationFormat>Экран (4:3)</PresentationFormat>
  <Paragraphs>116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Физиотерапия: ультразвук</vt:lpstr>
      <vt:lpstr>Ультразвуковая терапия – это метод лечения механическими колебаниями в неслышном акустическом диапазоне. С лечебной целью ультразвук применяют в непрерывном или импульсном режимах с частотой 800-900 кГц.</vt:lpstr>
      <vt:lpstr>            Характеристики ультразвуковых волн</vt:lpstr>
      <vt:lpstr>Презентация PowerPoint</vt:lpstr>
      <vt:lpstr>Презентация PowerPoint</vt:lpstr>
      <vt:lpstr>Основу физиологического и лечебного действия ультразвука составляют  вызываемые  им механический, тепловой и физикохимический эффекты, соотношение между которыми зависит от интенсивности воздействия и условий его проведения. Важную роль играет и нервно-рефлекторный механизм влияния на организм.</vt:lpstr>
      <vt:lpstr>Механическое действие</vt:lpstr>
      <vt:lpstr>Тепловое действие</vt:lpstr>
      <vt:lpstr>Физико-химическое действие</vt:lpstr>
      <vt:lpstr> Фазы реакции организма на УЗТ</vt:lpstr>
      <vt:lpstr>Лечебные эффекты</vt:lpstr>
      <vt:lpstr>Презентация PowerPoint</vt:lpstr>
      <vt:lpstr>Аппаратура</vt:lpstr>
      <vt:lpstr>Все эти аппараты имеют один и тот же вид и отличаются лишь набором специализированных головок-излучателей. </vt:lpstr>
      <vt:lpstr>Презентация PowerPoint</vt:lpstr>
      <vt:lpstr> Дозировка</vt:lpstr>
      <vt:lpstr>Презентация PowerPoint</vt:lpstr>
      <vt:lpstr>Методика и техника проведения</vt:lpstr>
      <vt:lpstr>Методика и техника проведения</vt:lpstr>
      <vt:lpstr>Презентация PowerPoint</vt:lpstr>
      <vt:lpstr>Показания</vt:lpstr>
      <vt:lpstr>Презентация PowerPoint</vt:lpstr>
      <vt:lpstr>Противопоказания</vt:lpstr>
      <vt:lpstr>Презентация PowerPoint</vt:lpstr>
      <vt:lpstr>  Ультразвук у детей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Ксюша</dc:creator>
  <cp:lastModifiedBy>Ксюша</cp:lastModifiedBy>
  <cp:revision>25</cp:revision>
  <dcterms:created xsi:type="dcterms:W3CDTF">2020-04-03T16:59:42Z</dcterms:created>
  <dcterms:modified xsi:type="dcterms:W3CDTF">2020-04-03T21:38:40Z</dcterms:modified>
</cp:coreProperties>
</file>