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602E"/>
    <a:srgbClr val="3C7F88"/>
    <a:srgbClr val="47B6EE"/>
    <a:srgbClr val="3EA8D0"/>
    <a:srgbClr val="FCA7DE"/>
    <a:srgbClr val="543480"/>
    <a:srgbClr val="FCA8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44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pPr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6509" y="1482438"/>
            <a:ext cx="6262255" cy="2581008"/>
          </a:xfrm>
        </p:spPr>
        <p:txBody>
          <a:bodyPr>
            <a:noAutofit/>
          </a:bodyPr>
          <a:lstStyle/>
          <a:p>
            <a:pPr algn="l"/>
            <a:r>
              <a:rPr lang="ru-RU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Санаторно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курортное лечение</a:t>
            </a:r>
            <a:endParaRPr lang="en-US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21381" y="4223234"/>
            <a:ext cx="3012117" cy="1512547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Карева Анастасия Вадимовна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Группа 5323 (5 бригада)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7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3455" y="249381"/>
            <a:ext cx="8312726" cy="641714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fontAlgn="base"/>
            <a:r>
              <a:rPr lang="ru-RU" sz="2200" b="1" i="1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Показания к </a:t>
            </a:r>
            <a:r>
              <a:rPr lang="ru-RU" sz="2200" b="1" i="1" cap="all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санаторно</a:t>
            </a:r>
            <a:r>
              <a:rPr lang="ru-RU" sz="2200" b="1" i="1" cap="all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курортному лечению</a:t>
            </a:r>
            <a:endParaRPr lang="ru-RU" sz="2200" b="1" i="1" cap="all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base"/>
            <a:endParaRPr lang="ru-RU" sz="1600" dirty="0" smtClean="0">
              <a:solidFill>
                <a:schemeClr val="bg1"/>
              </a:solidFill>
            </a:endParaRP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Профилактика 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заболеваний и их обострений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Восстановление 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болезни, в т. ч. последствия менингита, энцефалита, миелита, полиомиелита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Реабилитационные 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 после травм, ОНМК, инфарктов миокарда и оперативных вмешательств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Патологии 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органа зрения (глаукома, конъюнктивит, блефарит, склерит, дакриоцистит, иридоциклит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fontAlgn="base"/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нервной системы: функциональные расстройства (переутомление, синдром хронической усталости, нарушение внимания, памяти, сна, </a:t>
            </a: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тревожно-мнительные состояния, фобии,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дезадаптация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невриты, радикулиты, невралгии, невропатии, мигрень, транзиторные ишемические атаки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sz="1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системы вне обострения: пороки сердца, гипертоническая и гипотоническая болезни, нарушения кровоснабжения </a:t>
            </a:r>
          </a:p>
          <a:p>
            <a:pPr fontAlgn="base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сердца и других органов и тканей, патологии сердечной мышцы, тромбофлебит, облитерация сосудов, аневризма, атеросклеротическое поражение, </a:t>
            </a:r>
          </a:p>
          <a:p>
            <a:pPr fontAlgn="base"/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кардиомиопатия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варикозное расширение вен нижних конечностей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 smtClean="0"/>
          </a:p>
          <a:p>
            <a:endParaRPr lang="ru-RU" sz="1600" dirty="0"/>
          </a:p>
        </p:txBody>
      </p:sp>
      <p:sp>
        <p:nvSpPr>
          <p:cNvPr id="3" name="Нашивка 2"/>
          <p:cNvSpPr/>
          <p:nvPr/>
        </p:nvSpPr>
        <p:spPr>
          <a:xfrm>
            <a:off x="0" y="997526"/>
            <a:ext cx="803287" cy="540328"/>
          </a:xfrm>
          <a:prstGeom prst="chevr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0" y="5029200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0" y="2590800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0" y="3754581"/>
            <a:ext cx="803287" cy="540328"/>
          </a:xfrm>
          <a:prstGeom prst="chevron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2727" y="394692"/>
            <a:ext cx="8118764" cy="646330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Патологии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дыхательной системы вне обострения: аллергический ринит, хронический фарингит и бронхит, трахеит, бронхиальная астма, </a:t>
            </a: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бронхоэктазия, эмфизема легких, остаточные явления плеврита, пневмонии, пневмосклероз,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силикатоз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пневмокониоз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Эндокринные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обменные патологии: подагра, сахарный диабет, ожирение,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и гипертиреозы, диффузный зоб,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дислипидемии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Патологии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желудочно-кишечного тракта вне обострения: эзофагит, гастрит с различной кислотностью, язвенная болезнь,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ахалазия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кардии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дистония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кишечника, болезни оперированного желудка, спаечная болезнь, воспалительные заболевания кишечника.</a:t>
            </a:r>
          </a:p>
          <a:p>
            <a:pPr fontAlgn="base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печени и желчных путей вне обострения: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дискинезия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желчных путей, желчнокаменная болезнь, гепатит, холангит, холецистит.</a:t>
            </a:r>
          </a:p>
          <a:p>
            <a:pPr fontAlgn="base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Урологические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патологии (заболевания почек, мочевого пузыря, простатит, нефротический и нефритический синдром).</a:t>
            </a:r>
          </a:p>
          <a:p>
            <a:pPr fontAlgn="base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Хронические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гинекологические заболевания вне обострения: сальпингит, оофорит, эндометрит, метрит, параметрит, спаечная болезнь, аменорея, нарушения менструального цикла, менопауза, бесплодие, дисфункция яичников.</a:t>
            </a:r>
          </a:p>
          <a:p>
            <a:endParaRPr lang="ru-RU" dirty="0"/>
          </a:p>
        </p:txBody>
      </p:sp>
      <p:sp>
        <p:nvSpPr>
          <p:cNvPr id="3" name="Нашивка 2"/>
          <p:cNvSpPr/>
          <p:nvPr/>
        </p:nvSpPr>
        <p:spPr>
          <a:xfrm>
            <a:off x="0" y="374072"/>
            <a:ext cx="803287" cy="54032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0" y="2660072"/>
            <a:ext cx="803287" cy="54032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0" y="4059380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0" y="4835236"/>
            <a:ext cx="803287" cy="54032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Нашивка 7"/>
          <p:cNvSpPr/>
          <p:nvPr/>
        </p:nvSpPr>
        <p:spPr>
          <a:xfrm>
            <a:off x="0" y="5666508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Нашивка 8"/>
          <p:cNvSpPr/>
          <p:nvPr/>
        </p:nvSpPr>
        <p:spPr>
          <a:xfrm>
            <a:off x="0" y="1884219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8145" y="642918"/>
            <a:ext cx="7716982" cy="507831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Поражения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опорно-двигательного аппарата вне обострения: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артропатии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артриты, ревматические поражения, спондилиты, травматические повреждения костей, мышц и сухожилий, остеомиелит, периостит, контрактуры.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кожного покрова вне острой стадии: трофические язвы, псориаз, нейродермит, экзема, себорея, лишай, дерматит, почесуха,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алопеция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угри, ихтиоз, кератоз, склеродермия.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Патологии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крови вне обострения: лейкоз, эритремия, болезнь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Ходжкина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анемия, воздействие радиации и тяжелых металлов.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длительно болеющие дети.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Аллергические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заболевания (вне обострения).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ДЦП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миастении, последствия полиомиелита и другие тяжелые заболевания в детском возрасте.</a:t>
            </a:r>
          </a:p>
        </p:txBody>
      </p:sp>
      <p:sp>
        <p:nvSpPr>
          <p:cNvPr id="3" name="Нашивка 2"/>
          <p:cNvSpPr/>
          <p:nvPr/>
        </p:nvSpPr>
        <p:spPr>
          <a:xfrm>
            <a:off x="0" y="706581"/>
            <a:ext cx="803287" cy="54032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Нашивка 3"/>
          <p:cNvSpPr/>
          <p:nvPr/>
        </p:nvSpPr>
        <p:spPr>
          <a:xfrm>
            <a:off x="0" y="2119745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Нашивка 4"/>
          <p:cNvSpPr/>
          <p:nvPr/>
        </p:nvSpPr>
        <p:spPr>
          <a:xfrm>
            <a:off x="0" y="3200400"/>
            <a:ext cx="803287" cy="54032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Нашивка 5"/>
          <p:cNvSpPr/>
          <p:nvPr/>
        </p:nvSpPr>
        <p:spPr>
          <a:xfrm>
            <a:off x="0" y="4156362"/>
            <a:ext cx="803287" cy="540328"/>
          </a:xfrm>
          <a:prstGeom prst="chevron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Нашивка 6"/>
          <p:cNvSpPr/>
          <p:nvPr/>
        </p:nvSpPr>
        <p:spPr>
          <a:xfrm>
            <a:off x="0" y="5140035"/>
            <a:ext cx="803287" cy="540328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9382" y="0"/>
            <a:ext cx="8659091" cy="85898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ПРОТИВОПОКАЗАНИЯ </a:t>
            </a:r>
            <a:r>
              <a:rPr lang="ru-RU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САНАТОРНО-КУРОРТНОМУ ЛЕЧЕНИЮ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29491" y="1239982"/>
            <a:ext cx="8548254" cy="5105400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заболевания в острой стадии, хронические заболевания в стадии обострения или осложненные острогнойными процессами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инфекционные заболевания до окончательного срока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изоляции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енерические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болезни в острой или заразной форме;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сихические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заболевания, наркомания, хронический алкоголизм, эпилепсия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локачественные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новообразования (после радикального лечения при удовлетворительном состоянии больных могут через 6-12 месяцев направляться только в местные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санатории)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болезни крови в острой стадии и стадии обострения;</a:t>
            </a:r>
          </a:p>
          <a:p>
            <a:pPr algn="l"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ахексия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любого происхождения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011382"/>
            <a:ext cx="7886700" cy="5165581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стационарного лечения или хирургического вмешательства, а также неспособность к самостоятельному передвижению, потребность в постоянном уходе (кроме лиц, подлежащих лечению в специализированных санаториях для спинальных больных)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Эхинококк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любой локализации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повторяющиеся или обильные кровотечения различного происхождения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ормальная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беременность во все сроки на бальнеологические и грязевые курорты, а на климатические курорты – начиная с 26-й недели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туберкулеза в активной стадии (кроме специализированных санаториев)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2673926"/>
            <a:ext cx="8054313" cy="189807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  <a:scene3d>
              <a:camera prst="perspectiveRelaxed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7854" y="325596"/>
            <a:ext cx="6339840" cy="91679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Оглавление</a:t>
            </a:r>
            <a:endParaRPr lang="en-US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80259" y="4987638"/>
            <a:ext cx="6510341" cy="896938"/>
            <a:chOff x="1248" y="1440"/>
            <a:chExt cx="4101" cy="565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1814" y="1482"/>
              <a:ext cx="353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Противопоказания к </a:t>
              </a:r>
              <a:r>
                <a:rPr lang="ru-RU" sz="2400" b="1" i="1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санаторно</a:t>
              </a:r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– </a:t>
              </a:r>
            </a:p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курортному лечению</a:t>
              </a:r>
              <a:endPara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772295" y="1738746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1823" y="2072"/>
              <a:ext cx="263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Определение</a:t>
              </a:r>
              <a:endPara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968731" y="2687783"/>
            <a:ext cx="6607181" cy="896938"/>
            <a:chOff x="1248" y="2640"/>
            <a:chExt cx="4162" cy="565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1771" y="2682"/>
              <a:ext cx="3639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Использование основных </a:t>
              </a:r>
            </a:p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курортных факторов при лечении</a:t>
              </a:r>
              <a:endPara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234441" y="3761512"/>
            <a:ext cx="6689730" cy="896938"/>
            <a:chOff x="1248" y="3230"/>
            <a:chExt cx="4214" cy="565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1779" y="3272"/>
              <a:ext cx="3683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Показания к </a:t>
              </a:r>
              <a:r>
                <a:rPr lang="ru-RU" sz="2400" b="1" i="1" dirty="0" err="1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санаторно</a:t>
              </a:r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– </a:t>
              </a:r>
            </a:p>
            <a:p>
              <a:pPr algn="l"/>
              <a:r>
                <a:rPr lang="ru-RU" sz="2400" b="1" i="1" dirty="0" smtClean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курортному лечению</a:t>
              </a:r>
              <a:endParaRPr lang="en-US" sz="2400" b="1" i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i="1" dirty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7957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156364" y="3840448"/>
            <a:ext cx="4572000" cy="258532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2) восстановление и (или) компенсацию функций организма, нарушенных вследствие травм, операций и хронических заболеваний, уменьшение количества обострений, удлинение периода ремиссии, замедление развития заболеваний и предупреждение инвалидности в качестве одного из этапов медицинской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реабилитации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7675419" y="3435927"/>
            <a:ext cx="955964" cy="526473"/>
          </a:xfrm>
          <a:prstGeom prst="curvedLef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8764" y="3865417"/>
            <a:ext cx="3269672" cy="147732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активацию защитно-приспособительных реакций организма в целях профилактики заболеваний, </a:t>
            </a: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оздоровления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595745" y="3394364"/>
            <a:ext cx="955963" cy="554183"/>
          </a:xfrm>
          <a:prstGeom prst="curv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0327" y="498766"/>
            <a:ext cx="8091055" cy="263236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Санаторно-курортное лечение </a:t>
            </a:r>
            <a:endParaRPr lang="ru-RU" sz="36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включает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 себя медицинскую помощь, осуществляемую медицинскими организациями (санаторно-курортными организациями) в профилактических, лечебных и реабилитационных целях на основе использования</a:t>
            </a:r>
            <a:r>
              <a:rPr lang="ru-RU" sz="25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природных лечебных ресурсов, в том числе в условиях пребывания в лечебно-оздоровительных местностях и на курортах.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3119689"/>
            <a:ext cx="82850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Санаторно-курортное лечение направлено на: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236" y="332509"/>
            <a:ext cx="8409709" cy="16002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Согласно современным научным знаниям в области курортологии классификацию курортных факторов можно представить в следующем </a:t>
            </a:r>
            <a:r>
              <a:rPr lang="ru-RU" sz="31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81314_1506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8873" y="1492404"/>
            <a:ext cx="7730836" cy="516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43455" cy="13023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Научное изучение и использование курортных факторов ведутся в следующих 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направлениях: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81314_1506_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68037" y="1333088"/>
            <a:ext cx="7938653" cy="4915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236" y="166255"/>
            <a:ext cx="8548256" cy="20574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соответствии с природно-климатическими и ландшафтными особенностями рекреационных регионов на их территории создают курорты следующих типов </a:t>
            </a: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081314_1506_5 (1)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0462" y="2100366"/>
            <a:ext cx="7407204" cy="4148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945" y="318655"/>
            <a:ext cx="763736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Климатолечебные 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курорты</a:t>
            </a:r>
          </a:p>
          <a:p>
            <a:endParaRPr lang="ru-RU" sz="20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методами лечения </a:t>
            </a:r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являются: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эротерапия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елиотерапия 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талассотерапия</a:t>
            </a:r>
          </a:p>
        </p:txBody>
      </p:sp>
      <p:pic>
        <p:nvPicPr>
          <p:cNvPr id="4098" name="Picture 2" descr="http://www.ektrest.ru/sites/default/files/kcfinder/images/%D0%9B%D0%B5%D1%87%D0%B5%D0%BD%D0%B8%D0%B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492" y="2812473"/>
            <a:ext cx="3663553" cy="3020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64181" y="2646218"/>
            <a:ext cx="4156363" cy="34778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Лечебно-профилактическое воздействие климата на организм человека обусловлено рядом природных факторов, главное из которых положение местности над уровнем моря, степень удаленности от моря, атмосферное давление, температура, циркуляция и влажность воздуха, количество осадков, интенсивность солнечной радиации.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012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7975" y="1011382"/>
            <a:ext cx="4048001" cy="563231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 лечения –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бальнеотерапия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–лечение минеральными водами различных типов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(углекислыми, щелочными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железистыми, радоновыми) которые образуются в недрах земли под влиянием различных геологических процессов. Это эффективное лечение основано  на благоприятном влиянии на организм растворенных в воде газов и солей. Основными бальнеотерапевтическими процедурами являются общие и местные ванны, купания в лечебных бассейнах, питье минеральных вод, промывания – орошения кишечника , ингаляции.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4" descr="data:image/jpeg;base64,/9j/4AAQSkZJRgABAQAAAQABAAD/2wCEAAkGBxQTEhQUExQWFhQXGBwWFxgYGBgXGBocGhcaGBwYHRwaHCggHhwlHBcYITEiJSkrLi4uFx8zODMsNygtLisBCgoKDg0OGxAQGywkHyQsLCwsLCwsLCwsLywsLCwsLCwsLDQsLSwsLCwsLCwsLCwsLCwsLCwsLCwsLCwsLCwsLP/AABEIALcBEwMBIgACEQEDEQH/xAAbAAABBQEBAAAAAAAAAAAAAAADAAIEBQYBB//EAEIQAAECAwUFBgQDBgYBBQAAAAECEQADIQQSMUFRBWFxgZEGIqGxwfATMtHhFELxM1JicoKSByOissLSUxVDY3Pi/8QAGgEAAgMBAQAAAAAAAAAAAAAAAgQBAwUABv/EAC4RAAICAQMCBAQHAQEAAAAAAAABAgMRBBIhBTETQVFxFDKBoSJhkbHB0fDh8f/aAAwDAQACEQMRAD8An2O2pD3iLpJFcwU3m8Yi7L2iiXaL0tQKF9wkDNyUlqcOcVPwRMExCnFzvpI91o/hHZexFpC5l4EpTeCUuXYvjubCPP1S2SwVpvJuVIM1U9JdRCUFL6B1ANhiVV3xV/DFKDoIkWPad0ypzgJWi6onAFNQ/VXSBW+YsrWSE/M9KCjCgA3PU5mNCeH7lrY0UVxDjka+YgwojI1feKv5GIi0qcFxpQa8Tq0TLMm6CbxJ6NlVgN3SKmyDis4EuYNRriIXwhRw9M6+cNJAGlG0jmcAmTKhtfVs4vtnTy2B/wBPHXfFBaFvUZVrT3hFpYJmXqfpuiInGi2aqo/l3afaLKSaHifN4xlq7QiRdUE3+8UkBQDdeMWFg7XySbswGW9XcKT+7UioqMwIZrtilyMKizGcGneETDAsEOC4OcJ4YyVDFnvo5jwf0jPFffUGP7RX+4740Ew1R/N/xVGdnllrw/aKz1U+kL3ESOrJvCnl9Y7frgcN2/fDFKL1bqfpCGOAw3790UAAZM5RXMdJAvAJqMLo36wRKy2BzOWp3xxILqLDGvQboH8Qthlh7EDkll3YfkRzP+polExGsg7qP5fUmDmHI9kGcJgajDiYGvCJJK3tMv8Ay5STmsqbgD/2EQLIlLYBzw4ekSe1Uz/MlJ0ST1IH/GB2P5Ug+PXOFrOZsB9yRcGjYboeEUONTqdw1hl0eunvGOlJoyjrViPJ89Yg46oEH5jhq/nwiDaJqmx105ZaNB5l8BR7p0xTgOcQZpUGBToKEEU4scBpAvJwVKlYA7sBBATViBRh3Tw1gKJlcD0PnxaCpWMHGL4+90cRlkpKiNGpl94fLJugkCtcSMeWlOUBnGja06/Z+kSAtxQ+xBIkYVnd1P8A1hREMoK7xeu7LLwaFE5J4MVcAtKQQwWkpPRx5Ro7HPSZcqigpqkAKBGBBBw0yjPbQU02Sr+NPiW9YvLDRKh+6sjkqvrGfbxIpTO2mQkS5soIISgpWkO/dZlF/wC6Ju01gLBDMtIUOn2h6GUUg5gp9FDox5REmyAuTLKg6pSlSy/gfCHKmpQz5liBKmC5SraVw/SDIWXDUy8Hy4awOXpz9PQwhMAHCmuBblBHBVB8zjwx/WAgt19+cEJNcqcftprAlABzzrAyZOAM70z3U9YFbLeqVKvJqaDDLPWtYItbj3xip7QTEiXLfF2G/AfTlAN8F+njmxZKa17UCiCl0km8p8q+eP6xHNrK1MKDUZsSfF33xWT3cuanLicYLYi6nGAGHD9BFmPw48kajk8nrH+G+3jMCpKi4Sm8h8WBAI8RG4vRg/8ADbYPw0C0rPeWgpSNBerz7ojcXoZqyocmbqGnY8CmGqf5vQj1jO2w9+ZhRfqN8X81WH8w84oLf+0mfzg/7YG58C8hpJpWOXi+WAy474aU1GnGOXa8tTvijIGBB3Nc/QQwrLY5NhDkgeOp+sAUoXRj1MCyTR2c0T/KPKClUAkHD+VPkIeVQ4nwGdJjgxHEebw0mOyfmHXwP1jjjP8AaGaTaF53UpT4Xv8AlBpRZsmHpFfbVXp80/8AyN0N30iehTGu6FW8yYIYppSlGDfTDSFeL5Hw8R9IacsnOW6vpA5iyx30p0w4xOThKnUDgh9z78uER1LdWOEEVMBPCu/3jEchyXD+/qTEMhhpeJ6R0Cp3U+vp0gElG8h64v5vugspagHoXD5jHrWOODIkgnBmrSmNMufWCTE91gpQegqDjR6gnfDLPOoSQQ+bPRmxHWusElKClUyrzLgeDwSCQ+4oUBDD+H/9RyCFJ1jsERkwe05Y+EVAMUsroXi3kH/MUMloBHEexEK1AFKk6h2FcR9X6w+xTSZUheaWB6MfEQhqF2ZUWV/u3hiGX/bRQ/t84OkftUguVp+IOKTXqPWIUqbcUoZJUP7V09R0g1n7ikE/+2q4d6F4HxHUxGmliWGFEjB3DnHkNfrBQ1Rk32gc90kj90s+VD9Hh8kd6tdP06w6ll4DwILdiPtrzwgJAzOv0gs2YxIxL+dfIw1CRU734e3iNuXgnAKVJVNWES0kqUaDXrhziXb+wc5dwLKKYXSSxJcvQbveNv2JlC/NmZhkJ51J8B4xrfigwxVp4yjmRZCxweUeBbd7M2iStd+UspB+YBxjjSJfYjs0qfMClMEJIffTBuRj2+ZLfAAwCXs9AL3EpJxIYHwg/hvRjD1bx25AWeUlCQlIYDAQR4HOUApg/HLrDb8HtaeBVy4yxtpl1SrMEeJEU201j4q6PUZP+URX2rtWoqUlCUlILAl3LHGhiFP20tSiopQ5xorIN+9DU+lXyXGP1MmfWtMnjn9C2MwUpnodOENTMDmmQyOp3Q2w2hK0FaksUlqE1pkH3xKtQRLAKgcWNTTea4QjboZ1SUZySb9/6GaNWroOdcW0iOhY8dIGVBhyyO6K1e1FlSgEpoTqc+MNO0V/up6Ky5w0ui3vzX3/AKEX1rTryl+n/TZ3QSQa5QkUpFdsjaBmA3mvg1bfgfekTr8U3Uypltkaun1ENRWpw7BCqC2ZVSdB78ojXobaZ12TOVog9WJHmIpyXmYsirynfElRrq584tpZbrFXs/LHCLBKmD4+/tCkStBJYeowx6w0rPdvZ1fLB+VWhatTyjqpgvNgWpzP2gwgK2L+8nfxiOkEJcEudahz44nWHLli7Sl7T+I/fwjiiaPq9N27i2sCRgIVNQjdSv31g5WCKHcMw+XjAJZcjd+n1h81LqTrUvnTJ+b8oIEmpIFMGp0gMmWC6iKnMUNKUIqxZ+cBmKUAWIrQPiCSwNMWJGXOChYAZmH2YVwgiSQEn95Xh6h4UQZu0EpLF3+z6Qo7J3JTKSzNhg3H2Ibs9PcmI0USOB73mTHZigA3sQyxEibVu+nLBwcPE9IVvWYgNElVSh8FpMpXQkeF7oIkWSZeQL3zfs18Q48C/UQC0o7qgMR3k8Ul/FiOcRLRagibLVX4c0XqYXwAPJuphavLfByLLaQ7zn8yQ/H5T5eMAlg0OHnpyxg86aFh2qhd3qBXqPGA3venukasY55ZckKaQFUzA4k1HPCFdzPSHsxfNmeBTlUgtvOScFp2dtdxUwa3T5/brGpkWkGsYvY5HxSDmPIg+TxoZiiBWqjgnBhqfpDNXykMmWi1OWq26ApXWiuRoYjJOuOcdWg6l8hjF6RU2WMme2R8PoIDtOzKXKWJZCFKDC9QVLNR6l2G8iIcicQq6QDhUN6iIdu7QIlKuSz8WY9SwuJOg1NT41yg4RknuSzj8slNs4OPhzaW7jl4MzaZM6zEJUlSFqqaZZMRTXCLLZ1qm/CnE3jdS9XdiGLb6aRJmbdV+Ysf4oYLetfyBRAzDt1wivUdTlZFwcPudpOiwotVsbMrnjHqvcr5E+0LQO6sqLVKTkx0rnDtp7QUe63eNCGIxxOtBrTDCJe0bROkiXdUlU6YpkSyHDCqlKU4YAaaw5YmKmy0WgJlrmoJllJCk3kVUg5uQXH8phe674m2MpravP2L6NMtLTOuuW5+2OX2RUbCtqhaAkGqrwAydnqOAI5w9W0Jl9TqU4JDOWoWZuUcXsCbLny5gmSyBMClDvAgBTnKtINtrZM2XOmTQgmSo3r4Io4q4qWfPAPG1VqKpajcnnKx9zz+o0eojolCSw1LP6omItd1SJj0VRXv3UGL0TIzNms6vhkKBAPy88PH/cYtNkT70ts00PDL3uieoUK2vdHuivpWodNvhz4Ui0CojbamNZl/xKA/1B/AR0Liv7STv8qUnVZVR8AD/wBhHnJPEWeqaIthJqdKYNE8Ggb3nFdYD3XGZidewPOF0BgeDmNeVP0hii97In9POOA4cK74aVOB1Or4+cScKZRmwGR+vOBpW5O739IapdS+FA/jXrCcM+WPvlEEdwiUuScDqMaeeeMFkLLkmrUcbt3EmASiUpc1bHXfEmS11Ob4nInPxgkQJSwVpAODqLV/hA8Vf2wVZCQScAHgEqUFKUrfdB3JcNwvXo5PJok1BLaUxLjSjZYikEdg5JkAJDpDmp4mpHIlo7BwsR2OO5KFg2kRZsy6Uq0UOh7p83giZlGzwOkBtUoEVr99IpmsoFouVnAxS7aQUyVAV+EsLA/hNA3C94RaWCZflg5sx4ih8Yg7akXkY0+VQ1aofx8IUp4mcu4Gw2pc5ahLYIUlKlXkkElGIQd7APvMWN8NSIex57Jlq/cXdPBVD4iCz+6pSdCRyy8I2MlyCqmPDVqaAPSGTJkRkNFx2bsq5k8FNAjvKUcBQgDiTTrpF8tJvORxJ8/vBuxMi7Zgc5ilKPAEpGPDxi4mSU3i5egHRzrvhuuGIlMpclIlWmGv0H1gNttQlS1rYslJUWqpTB2i4mKbDDLf9oz/AGntdyWp6lQuJG8uPKsXRi28IpssjBOUuyM6ntegpISk/EVRQUoJUl6Eh2BI03QLZMjvqJ/Lyrz91istN2gam+sXFhDSxTH19+EaNVEqIvMspmFqNZVq5Rarw4t857ryNP2ckuSo5mnKJnaHbMhP+StVc7rkp30z3QOxSyiUWxCWd2q2OB8ohbJ2PLJdcu//ABKXfB5AAeeGUZVst0mb1EXCKRBnSj+Lsy1d5K0rSjN6O46pH9USu1KJoTJWmWtSkTU0AOBd+TgQfthZiJAXKZKrOoTUf04gADBqt/CBFhZ7cLRJSoEkLZaSWLHNJbSqYUcMcl9dj3yg/Pn+Ptj7kL/0SbMUC6UozepPBsIv5NlCUhNCGbdApi0pQx4YivWO2ZYyHQuIurSjwjrG5csp9rWMOUswy5xQ2WZ8OcCcFUPHPxrzEa3bCKJUOB8x6xmdqSHduI4jHqP9sbmknuW1+Z5fqdWyW+PdfsO2pbRJNQaglJo1MnemI6xnNr7bmTTLuyUi6GP+aCKtUMlzhpF/aJH4mz3fzio4jDkcOcYa1JZwwpkaGMHqFLps/JnpOmXw1NHPdf5M1Wz5vdGoxibfHpGb2XafyguRgTRxF1LW7HiffvKEpJd12L5Rw8Mlrm476e/GGlbnh7MR7+HX31hKXQkYn9IAAcV/bnhCOQGeWWvpDAp/en6jpCTjXrxOfvOOBJSVuw3hxwr0o3OCzENVNDriH3jPzgUsOX0pvrX6QS/Vj9q098Ik4JL7iQk4ANe13nQ+3hpDnhQeZ9OkPmLYPph6Q0SgAycunHd94lnIVYUMvkUIMKIOwUF9suXv3SFNm0bXr73wK1E3e7UivTLpTnCltji+eo+kQwR2zbf8IlK8CXcVAOY15xJ2nbElDJLuRnXjFfPFcICsM3SKvDWdwSiH2bX4svMhx5jxEWNrW9xf76R1FD6RV2OYUzEKahp78YsFnuKH/jXTgr2Idj8pZEEpcCmTKRwqgZS9IIM9G2aVCXIlpoQlD9U3vC8OcWFotAqkZuTzLtwius8xpgbIAeIgk1TPq584fT4FWFC3VGd7SJc31NdT8upoH8jFwhb4Z+z9OcZntXbHVcGAx45+nQw/ooNy3GP1WxKvZ6lBKl31gan9Y0tkQDMSkYCvTDxaKjZUtnVpQesX+wUVK9Sw5fr4QxrJ7UIdPr3SX+4RrrLL7sFEuG2edSJJLxinqUVG2EXktUbx4xjdmqNjn/Bd5E4vKU3yrw+H5N/TqY9CmoEZzauyfxMuZLUQxLylZoUBQjcFPyURFUo8nTTayu67f19R/wCEmTb15Ck1oVNhyU4i2sVhCEsH8T5xXdkdrKn2cfE/ay1GTN/nRQnmGPEmL5CoKMUjt+9ZQy0SLyCPbxmrRKcFsRUcsvTnGrKsoo9pSrqzoaj3xh/TTwzP1tSlEz1gmXJpT+VVRwx98Io+2Wz7kwTB8i8dyvuK8Xi52jKIqMUlxwJ9FP1iXOkptMhSDRxQ6HI8jDev06vr/b3MjpWqemu2vt5+3/GedImMQU0Ii92fbLw8CNIpLbYZkkJM1Ny9hiXyd2ZqFjnHZE0pN4c48mnKDxNcHuJRjZHMWatZxI9+3EMKsPH3ziNItDgVofCCqLEn3xiZRwxJoeVuX5e+sPkzHrr7HgIjKwpifWOg0bkI4BlnZ1sNx8PtBUB6vQ9Gw6Z84ipmhmz9h4IHThEk4HlRvMmoFW8A3jTdlB0TQoFvuPpEezzHF4ZnDT2GPOBW5N5gCylG640xU+5gRxIiCDhRMX3kzClJwG7I88ecciSkkUuvwjkDyTyUV6kRpM1nAyw4Go9Q26O3yaDrl+sDTQ4ez9/OOISOzdesDWp+HukOmVgN6OCJE4ummVRE+Uu8oHKZLb+pNR73RVyi4Y5UPmPAiCyJzIfOWsHkcfWGs5QS4HKVCmTghJWcMsn4e98NtaXmFAwe8eBq3Pyis2hPmuzKu8OnSKpy8i6Ecvk1/Z7tWiYQieLqyWSr8pOT6E03PpGomKYR42EKP5Vf2n6Rouy821zZ8uX8WcmUO8pyprqWcB8HoKawzprHOWxlWrgqoeIvqb6Yv4UtUw45egjDzVFa3xPv1jQdrLc6hLGCanifoPOKbZ0ut7SvPAeNeUep09argeG1lzutZKIupYRptkSrqQNPZjNyEXpiRvc8BWNbYpdIztbLlL6mv0uvvL6FghcE+PEYSjD0IjPNtDpynBiDOtIQCom6lIcuaAAb/SJ92K7beykTkXFuzg08jqIBolt44K/sgHE+cAWnzjMSGrdoLzHUuekaUTYppF6Ww/LgAzNlTJmicpeZgkwYx2xwSfxASanGIm1FBSbwL3T5/eB2iYwLYtC+EVqe/wBwyykIAYXixKlG8XLpbrjF1csSTK7o7otFROY+R4GngWMV9lWUFct2JBAOj0+8TcKHgeEQLeCClWY7p4j6isbla3RcTymol4disM9t9C51lTLEtUybJU4Ul1G4oEKQEh+7fCTTPKsRUWcmoYUAIrRgxB6RtdmzUifKIABKVhRAZ2AIJ3/SMdapzWq0SjQomGmDg1B8WjzOvpcZOKXCPX9Nv3wjJvloOmaAwNG6RKkzqXYpZ05i3vhEuzry6fSEq2mtrHrYZ5LNSqjT1jpVXzgUpYOOMdRAtOLwxVkmWa8K+n1gsybRquafU9HPKIcsFyQ/Dh+h6w9JBL6YcT6geZiSCwUGAbHAfQ6iByF3lkmjd1I/3EcwBr3YZ8cgVx/LvJwG6CITRt3jrTrHHEr4rfpHIhlSv4TvNDCiCcFFLLOnTDgfu4hLrTqfecAtC2IUMqHgcfQ8ocFjLCIOEF0hl6vv3pAzMqdPpn5QyYuOCJCFd7cacx7MOkrF8oJ/aApHFifQxDWtsPfsQ6zBJV8SZ/SNB9TFsJcBKLZdbLCriSpipgCRndDPxifLMUitvyk0ZXID6x1HaWTovoP+0V+Ywos0UtZi6shEuUZitH5ZDn6xmdgbRRaZwloSvC8okAAAc8yQOcW3a213WlD+ZXoPXpGx0rT7pb39P5MTrWpdcNi7/wCx/ZnLXOK1knElzxMWEhN1A315YD16xW2SWVKAzJYc4kIt6PxiApIUgCgNQwLCnARvaizw4ZPLaetzsSLPYybyyd7ep9I29jk0jK7OCETiklIDkhyA74CudI2MtFIw7bPEluPV6SnwobX3EUQ34cEUGhlc4pGxOMoDcfhHVKh8tMQSiFOlDAu2oqfvEXaO0JMpKb66nBgTg1aBxjnrwi3mpGJirFnQsqCkpILEOBRT0Y5FnqNY7ALArtMsIvXkkHA3mH3+0StiTwuWFpIULxCTkA7GvF+lNYy8yShE2bJKiQWIvXWKlAFsAHq2FeIiz7PKUFqlpN1KQVGUEit7PBwAa0OJg0VOXITakm6tQHEc4rZybwI1H+pP1FOUX22ZHdSpq/KffWKFj3v7hxFfJxzjY0s8pM8/1CrDawQrBMaZK/nbkofaBdqthJnpNqlFYtCATdYXJgI+Jcxd2UwOpbRu250rC0AGqVpcsKkDFjqY0cxZTeK7qCRTvXkhSRdIBIDsUjIQrrIL4h/mhrplklpVjnbL/fueVy9qSlDvFjqx9IeNryhTyBiF2n2b+GtU2WzJe/L/APrWL6G4A3eKTFbGC6kj1q5RqrFtREwskm8NzPvEWYm03xgkEpUFJoRURq9nWwTEhQxGI0ME47l+YvbXjlFtKU3CHJpXmeenv7gBegz9Pbc4KiZr73wuLtBkrvUyHnl74QeXOah5H0O/fnEGz4OM6kZ/q0OnTO62Zp1zbcHPKJODqtKyTdSCNbzcctYUMQWAAwFBh6wo47JSqVEdKqEaU45jwghrwz3wOdrkzHzHvfEqDxkNIbNVnzgd6OkwOV+nv3hAEhJaCX98IBa13TUvEpcwJD/rESz7PnWkkSkFQB7xwSNxJpyxg4QlJ4SLotRWZPCK9S3xhyV0jS2XsNOP7RQTuSCrzb1i5snY6Uj5kqWf4jTolh1eHI6C6XdY9yufVNNDs8+xadhtnCz2UzV0VMF86hA+UdHP9W6M/tG1GYtSz+Yvw0EbZdZZDObrNhlFGrZiv/CP9Mej0tcao7UeN6hdO6ze+c8ldsiX30DVxzIIHi0Ui7GpU1Ie6tKmrhjgfrG0stkUMZdccByhhsq/iE3Dhi2cWWpTWBWlyraljzK0pTNnWeXPYBbG6z3gMEvg53F2MemWVgkBIZIDNpujz87GWpcu+pTJUkskG6LoADV3Od+UaqQEgfMecZC08sc8HpY6qtP8PP2LqYIDdD4xXXk6wnTrHfDh/Fr0+5Om3QCVYAPSpius+2gopAQxWLyagkUJZQHykMaH1h98axmLCicJkt5JSEqN5V6XgXGSic4GVDTWMhR1MWm20vqalSr3zHx84IEAhgQBvLRDKh7eOlQaD+GK/jPb9TJbTlzPxypglrI+JmkqTdDBwajAEjRxpB9l2MzLYhU1Cil1KUVAhPykpAfJ7tI0RNDWKs7MN68VgnCqXJbXLwjpaeSX4VkpjdBy/E8efqX9uWlSFC+CSHqoO/sRnxS8pjQFhWvAR2ZY1NS5/aPGA2fZykGimDuwYCL9OrI8OPHuVayVVnMZc+zIFokk2atFJBYGhb9Wi5s+3UAzPjEJSZpKSQ4ZTUIyN5zzgNrkquvTTqWipnGWpAQoOb95StAN/jB6urxHld+38i2gv+HWH7+/CX+9jv8AifZ5dqQifI7ypKEoUQkgKToNbrg0oxMeYpMety5gKVJlhk3iUl3oKDygc3YomftAhX8yAT1MJ2aHck08PBrUdWUMxksrL7HlKoJYbYZSwoYYKGoj0S09hZCsLyD/AAn0U8ZTtB2Rm2chST8SWfzfKQdFD1HhClmlsqW59jSq6hRc9qeG/UtbNPBAUkuCIkTS4A19n6c4zmxb8s3VfKd+B+8XstTFzCk4qSygpwwyYle6GP3iQ1KczU+DdTDZppvHtucKXQNnn6nzigqawSQsQojtvhRIJVk5coSzlDThA0rhguwAJq0cBIrrQfWCKllRcc+HvziptVqN41pFLjhlkI5LCyWNVonIky/mUanG6nNXvEtrHvOwezUqRJRLCcBg/V9TmTrGO/wr7PfBR+ImJeZMZgaEDECuGp3kDKNpt7bnwEJKQ8xbhCcBTEncHHURq6emUEkvmf8Asf2Z+ouhY25fLH/Z/hf9Jq9mSn+QdTDf/TJQ/I5/qbzjLWTaE8zEFVoUpSlBPwwlN2vAYcatV41irWL5SC9HO728X2KdbUW+/uU1quabUe35ICdnSx+QdVD1gf4GX+74n6wWbNL8oUsammJOgzMTukllsHZBvCS/QCbFK/dP9xhg2agqAGBzcxnZ23Zk4kpmmRJ/LdAvlsConXQaxo7Baj8CUuYe8WYkMSCaU3prBWb6knJ9wK412vCX2BW2woQWFTET4SYn7TV3zy8ogPFsG9vLF7YxUmkjsmzBSmwiPOQxaO7ftKrOgfCu/EIcqVUAaAYPTE6RVdmO0Ey0TfgWhKVXgq4sJCVBSQ7UozD9XhZ62Kng0YdEunp3csLHOPPBYR0Jhgjr0MaBhYGqMNeJGzLL8Vd0mgDlvKFbdoLQoplm4lJIADZFnOpO+FdRq40vGMsthQ5R3yeERr1IaTEtKfjS1TAAFp+dqBQZ72468IgvF9F0bY7olN1bg16PsdKocJaiHum7qxbrAUqF5L4OH6w/tvtmdKmplS1mWkIB7tCXJGOlGbdFeq1PgY4zke6X0166bipYwCtLmWq6MPUERkrX8pAxJblGu7PbVNpeTOIK2JRMYAm7iFNjTPjES07PQs3rovasILS6lXJuPBV1TptmksULOfRrzI+zJoSEp3Ro7FZ1TPlFNcBGUtMkp5Rreyk0zbMtIoWKQd+vj4ROrnKuG5FGgirLNkvTI42RdWALY3SlXgC8QbXZ0zEKQoOCGMBKlS1NVKkngRFhOXfQmazEkpVo4z5iEtNrPFlsmhqdSSzHyPJdqWVUiaqWquaSwqMjhy4weyWi8K4j28bHtRsn48t0/tE1SfMc/pHnwN0uDUZEdQaxnaml6ezj5Wb2j1C1NXPzLv8A39S7lLqHwGHHKDxXypoUHESBOpXlv+8L2RXzIKUQ34lIoSAd5EdiP8MZsTCivcgcIg3oEs59eENKoaqZdBPTeR9IZbwGuQdrtd0FKR3iG4feJ3Yjs/8AiZ4vB5csgr0UrEJ4DE/eKizArWEpF6Yssnic/OvGPa+yWxE2aQlIxxJ1OJUeJ9Iv0lW6W+XZfuU6y3w4+HHu/wBvX+EXsiguigFIh7SsUq1FA+IUrQ4FNWcMf5R4xJKjlGc7Q7RMmYg3XBe81DxG/wCkaO2bkpQfKMyVtdcMWL8PBdWfZ0qzBSkkqmkNeVUjgMoorXtkyZssJDqLlTvgSGfoTEG09pQR3EG9qtmHIO/WI+w7CqfNvKJNXUTBU0WOfiXeQpqddBpU6bu/TyPQUrBYjOsdXakyx3/lNNXgZ3ZCGWtxLWQHISSH1YxXOG5YHoz2/iI9j2LY/nSLwBoFKJSOR9XiF2k2qUH4gYhBSEg4FRVXwB6RQyO0KQO9LUFZ3WunfXDoYr7Va12haQ11L91IqA+JJzO+Or099lidvZeorf1HTwpap+Z9sfybmVbvjpExmvAFtKYQGaY5YZd1CUjIN0gkxBMMrC9gHmSy+47bGx/xMtBSu6sJALhwaZ6EHOImxNlS7MorM0LmMyQGZOrZk74bbpglpcrKQaHSKW07UkpHcdajnUARjOiyVmIxf8G4+qKujbKaSx28/wCy5+NeWvj+vi8dnLxyiDs4m6kn5jjE6amkbVfCSPOze7LXnyCsVqUiYLuKiBFxaLFLngLvFCjizY8DGdnp0ocecCVtoJ/aJUDqliDvZw3CFddppTe6Cz6jGj1VUYuu58eXoXdstsqzIMtOeKiakkYU4RUypjh4o9q7Q+MQACEJch8STiT9PrErZayKQzo9M6q8vuxHV66Nt2yHyrsWAmBK0qOAIJ5GLrblms9rQkTVXFj5VDEPlvEUcxLxCn7QXKoU30ZVYjc7Gm4wOs0zuinHuvIZ6f1D4SbbeM+foaDs92al2dXxTN+IWISwugPQnEuWpzirs1oBcaEjoWirmbeWXCE3Af4io+g8Ibs9TRGi0sqU93mF1Tqq1lkWnnHmW1qlBQiT2Ztnw0mX+YElI/eBxHEFzz3QJ3EQbRIeGba1bBwYjXdKixWxX/hp7VtKUui5YUd5AI9YFtHaMsSbqQ1QwZmq8Y20Wueil5xkSkE9W83jtlUopBUSTv8AOM6vQThPdLHHoac+qV2JxguWvNGiRMcRie2GyLi/jJHdUe9uOvPz4xqrJMg1rkpmIKVBwQxENaihXVuL+nuVaXUuixTX19jzGzzrp9+3izSp/OIW1bIZMxSCBSqTqNaw2y2gjGoxfSPOwzBuEj1TcbIqcS0EyFAHjsH4MSkrA8V1qtJNMvTT3rHIURLuW1o3X+GWwrx/ELzogaJFDzJDcBvj1O4/KFCjZglGuKXpn9TFk3Oybfq19FwjpTFdtHZyZoYwoUHFtPKAnCMlh9ijX2WdQY0jQ2GwJkpup5mOwoOVspcNi9WlqrblFckvIw4Z8IUKKmNIz+0uzksuU936wzZ+wBLZWKvKFCizxZ7cZFHpKd+5R5LZEgwa40KFFbk2XxikV+19mfGknAKf0jKI2Mb10woUX0WNJoQ1emrlKMmuTRFF1t0NBcwoUHBcHT+bACYKxFtNmCxChRchWcU+GV/4Bol2aS0KFB5KY1xT4JREMXKCgxjkKByXOKZDVswZR2VZWMKFE5bK/DiuyJyYREKFAstwcVZwcRDfwoGEKFENhqCXJ1MpoLChQIZS9pdlfGluPnTVPqOcYKUog4ke28oUKMbqcEpRku7N/pE5OMovsu31Ci1qFNIUKFGduZsbU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://www.medcentre.com.ua/i/2014/11/detskiy-reabilitatsionnyy-tsentr-buduschee_9_org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://alternativa-mc.ru/files/images/gidr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6203"/>
            <a:ext cx="439248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789111" y="362588"/>
            <a:ext cx="53402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Бальнеологические курорты</a:t>
            </a:r>
          </a:p>
        </p:txBody>
      </p:sp>
    </p:spTree>
    <p:extLst>
      <p:ext uri="{BB962C8B-B14F-4D97-AF65-F5344CB8AC3E}">
        <p14:creationId xmlns:p14="http://schemas.microsoft.com/office/powerpoint/2010/main" xmlns="" val="21599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2789" y="1271484"/>
            <a:ext cx="7632848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Грязелечение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пелоидотерапия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метод  физиотерапии с использованием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пелоидов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 лечебных грязей). Основным лечебным фактором являются грязи различных типов : торфяные, сапропели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(иловые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отложения пресных водоемов), сульфидные ( иловые отложения минеральных озер, лиманов, морских заливов), сопочные ( продукт грязевых вулканов).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saki-poltava.ru/img/gryaz_g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1022" y="2966508"/>
            <a:ext cx="5832648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41653" y="362588"/>
            <a:ext cx="45491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Грязелечебные курорты</a:t>
            </a:r>
          </a:p>
        </p:txBody>
      </p:sp>
    </p:spTree>
    <p:extLst>
      <p:ext uri="{BB962C8B-B14F-4D97-AF65-F5344CB8AC3E}">
        <p14:creationId xmlns:p14="http://schemas.microsoft.com/office/powerpoint/2010/main" xmlns="" val="91112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644</TotalTime>
  <Words>927</Words>
  <Application>Microsoft Office PowerPoint</Application>
  <PresentationFormat>Экран (4:3)</PresentationFormat>
  <Paragraphs>88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Санаторно – курортное лечение</vt:lpstr>
      <vt:lpstr>Оглавление</vt:lpstr>
      <vt:lpstr>Слайд 3</vt:lpstr>
      <vt:lpstr>Согласно современным научным знаниям в области курортологии классификацию курортных факторов можно представить в следующем виде: </vt:lpstr>
      <vt:lpstr>Научное изучение и использование курортных факторов ведутся в следующих направлениях: </vt:lpstr>
      <vt:lpstr>В соответствии с природно-климатическими и ландшафтными особенностями рекреационных регионов на их территории создают курорты следующих типов : </vt:lpstr>
      <vt:lpstr>Слайд 7</vt:lpstr>
      <vt:lpstr>Слайд 8</vt:lpstr>
      <vt:lpstr>Слайд 9</vt:lpstr>
      <vt:lpstr>Слайд 10</vt:lpstr>
      <vt:lpstr>Слайд 11</vt:lpstr>
      <vt:lpstr>Слайд 12</vt:lpstr>
      <vt:lpstr>ПРОТИВОПОКАЗАНИЯ К САНАТОРНО-КУРОРТНОМУ ЛЕЧЕНИЮ 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Мармелав</cp:lastModifiedBy>
  <cp:revision>25</cp:revision>
  <dcterms:created xsi:type="dcterms:W3CDTF">2019-02-21T15:01:25Z</dcterms:created>
  <dcterms:modified xsi:type="dcterms:W3CDTF">2020-04-09T22:53:38Z</dcterms:modified>
</cp:coreProperties>
</file>