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73" r:id="rId10"/>
    <p:sldId id="272" r:id="rId11"/>
    <p:sldId id="264" r:id="rId12"/>
    <p:sldId id="265" r:id="rId13"/>
    <p:sldId id="266" r:id="rId14"/>
    <p:sldId id="267" r:id="rId15"/>
    <p:sldId id="268" r:id="rId16"/>
    <p:sldId id="269" r:id="rId17"/>
    <p:sldId id="270" r:id="rId18"/>
    <p:sldId id="274" r:id="rId19"/>
    <p:sldId id="271" r:id="rId2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7" d="100"/>
          <a:sy n="87" d="100"/>
        </p:scale>
        <p:origin x="52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806F5A1E-E42A-4CEB-9E1B-002565362210}" type="datetimeFigureOut">
              <a:rPr lang="ru-RU" smtClean="0"/>
              <a:t>06.05.2020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CF97B6-F622-4309-A511-5BEADB3ECF87}" type="slidenum">
              <a:rPr lang="ru-RU" smtClean="0"/>
              <a:t>‹#›</a:t>
            </a:fld>
            <a:endParaRPr lang="ru-RU"/>
          </a:p>
        </p:txBody>
      </p:sp>
    </p:spTree>
    <p:extLst>
      <p:ext uri="{BB962C8B-B14F-4D97-AF65-F5344CB8AC3E}">
        <p14:creationId xmlns:p14="http://schemas.microsoft.com/office/powerpoint/2010/main" val="1509762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06F5A1E-E42A-4CEB-9E1B-002565362210}" type="datetimeFigureOut">
              <a:rPr lang="ru-RU" smtClean="0"/>
              <a:t>06.05.2020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CF97B6-F622-4309-A511-5BEADB3ECF87}" type="slidenum">
              <a:rPr lang="ru-RU" smtClean="0"/>
              <a:t>‹#›</a:t>
            </a:fld>
            <a:endParaRPr lang="ru-RU"/>
          </a:p>
        </p:txBody>
      </p:sp>
    </p:spTree>
    <p:extLst>
      <p:ext uri="{BB962C8B-B14F-4D97-AF65-F5344CB8AC3E}">
        <p14:creationId xmlns:p14="http://schemas.microsoft.com/office/powerpoint/2010/main" val="49001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06F5A1E-E42A-4CEB-9E1B-002565362210}" type="datetimeFigureOut">
              <a:rPr lang="ru-RU" smtClean="0"/>
              <a:t>06.05.2020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CF97B6-F622-4309-A511-5BEADB3ECF87}" type="slidenum">
              <a:rPr lang="ru-RU" smtClean="0"/>
              <a:t>‹#›</a:t>
            </a:fld>
            <a:endParaRPr lang="ru-RU"/>
          </a:p>
        </p:txBody>
      </p:sp>
    </p:spTree>
    <p:extLst>
      <p:ext uri="{BB962C8B-B14F-4D97-AF65-F5344CB8AC3E}">
        <p14:creationId xmlns:p14="http://schemas.microsoft.com/office/powerpoint/2010/main" val="2959561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06F5A1E-E42A-4CEB-9E1B-002565362210}" type="datetimeFigureOut">
              <a:rPr lang="ru-RU" smtClean="0"/>
              <a:t>06.05.2020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CF97B6-F622-4309-A511-5BEADB3ECF87}" type="slidenum">
              <a:rPr lang="ru-RU" smtClean="0"/>
              <a:t>‹#›</a:t>
            </a:fld>
            <a:endParaRPr lang="ru-RU"/>
          </a:p>
        </p:txBody>
      </p:sp>
    </p:spTree>
    <p:extLst>
      <p:ext uri="{BB962C8B-B14F-4D97-AF65-F5344CB8AC3E}">
        <p14:creationId xmlns:p14="http://schemas.microsoft.com/office/powerpoint/2010/main" val="1943254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806F5A1E-E42A-4CEB-9E1B-002565362210}" type="datetimeFigureOut">
              <a:rPr lang="ru-RU" smtClean="0"/>
              <a:t>06.05.2020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CF97B6-F622-4309-A511-5BEADB3ECF87}" type="slidenum">
              <a:rPr lang="ru-RU" smtClean="0"/>
              <a:t>‹#›</a:t>
            </a:fld>
            <a:endParaRPr lang="ru-RU"/>
          </a:p>
        </p:txBody>
      </p:sp>
    </p:spTree>
    <p:extLst>
      <p:ext uri="{BB962C8B-B14F-4D97-AF65-F5344CB8AC3E}">
        <p14:creationId xmlns:p14="http://schemas.microsoft.com/office/powerpoint/2010/main" val="2264441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806F5A1E-E42A-4CEB-9E1B-002565362210}" type="datetimeFigureOut">
              <a:rPr lang="ru-RU" smtClean="0"/>
              <a:t>06.05.2020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FCF97B6-F622-4309-A511-5BEADB3ECF87}" type="slidenum">
              <a:rPr lang="ru-RU" smtClean="0"/>
              <a:t>‹#›</a:t>
            </a:fld>
            <a:endParaRPr lang="ru-RU"/>
          </a:p>
        </p:txBody>
      </p:sp>
    </p:spTree>
    <p:extLst>
      <p:ext uri="{BB962C8B-B14F-4D97-AF65-F5344CB8AC3E}">
        <p14:creationId xmlns:p14="http://schemas.microsoft.com/office/powerpoint/2010/main" val="3732275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806F5A1E-E42A-4CEB-9E1B-002565362210}" type="datetimeFigureOut">
              <a:rPr lang="ru-RU" smtClean="0"/>
              <a:t>06.05.2020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FCF97B6-F622-4309-A511-5BEADB3ECF87}" type="slidenum">
              <a:rPr lang="ru-RU" smtClean="0"/>
              <a:t>‹#›</a:t>
            </a:fld>
            <a:endParaRPr lang="ru-RU"/>
          </a:p>
        </p:txBody>
      </p:sp>
    </p:spTree>
    <p:extLst>
      <p:ext uri="{BB962C8B-B14F-4D97-AF65-F5344CB8AC3E}">
        <p14:creationId xmlns:p14="http://schemas.microsoft.com/office/powerpoint/2010/main" val="3629227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806F5A1E-E42A-4CEB-9E1B-002565362210}" type="datetimeFigureOut">
              <a:rPr lang="ru-RU" smtClean="0"/>
              <a:t>06.05.2020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FCF97B6-F622-4309-A511-5BEADB3ECF87}" type="slidenum">
              <a:rPr lang="ru-RU" smtClean="0"/>
              <a:t>‹#›</a:t>
            </a:fld>
            <a:endParaRPr lang="ru-RU"/>
          </a:p>
        </p:txBody>
      </p:sp>
    </p:spTree>
    <p:extLst>
      <p:ext uri="{BB962C8B-B14F-4D97-AF65-F5344CB8AC3E}">
        <p14:creationId xmlns:p14="http://schemas.microsoft.com/office/powerpoint/2010/main" val="2065545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06F5A1E-E42A-4CEB-9E1B-002565362210}" type="datetimeFigureOut">
              <a:rPr lang="ru-RU" smtClean="0"/>
              <a:t>06.05.2020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FCF97B6-F622-4309-A511-5BEADB3ECF87}" type="slidenum">
              <a:rPr lang="ru-RU" smtClean="0"/>
              <a:t>‹#›</a:t>
            </a:fld>
            <a:endParaRPr lang="ru-RU"/>
          </a:p>
        </p:txBody>
      </p:sp>
    </p:spTree>
    <p:extLst>
      <p:ext uri="{BB962C8B-B14F-4D97-AF65-F5344CB8AC3E}">
        <p14:creationId xmlns:p14="http://schemas.microsoft.com/office/powerpoint/2010/main" val="764167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806F5A1E-E42A-4CEB-9E1B-002565362210}" type="datetimeFigureOut">
              <a:rPr lang="ru-RU" smtClean="0"/>
              <a:t>06.05.2020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FCF97B6-F622-4309-A511-5BEADB3ECF87}" type="slidenum">
              <a:rPr lang="ru-RU" smtClean="0"/>
              <a:t>‹#›</a:t>
            </a:fld>
            <a:endParaRPr lang="ru-RU"/>
          </a:p>
        </p:txBody>
      </p:sp>
    </p:spTree>
    <p:extLst>
      <p:ext uri="{BB962C8B-B14F-4D97-AF65-F5344CB8AC3E}">
        <p14:creationId xmlns:p14="http://schemas.microsoft.com/office/powerpoint/2010/main" val="3151249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806F5A1E-E42A-4CEB-9E1B-002565362210}" type="datetimeFigureOut">
              <a:rPr lang="ru-RU" smtClean="0"/>
              <a:t>06.05.2020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FCF97B6-F622-4309-A511-5BEADB3ECF87}" type="slidenum">
              <a:rPr lang="ru-RU" smtClean="0"/>
              <a:t>‹#›</a:t>
            </a:fld>
            <a:endParaRPr lang="ru-RU"/>
          </a:p>
        </p:txBody>
      </p:sp>
    </p:spTree>
    <p:extLst>
      <p:ext uri="{BB962C8B-B14F-4D97-AF65-F5344CB8AC3E}">
        <p14:creationId xmlns:p14="http://schemas.microsoft.com/office/powerpoint/2010/main" val="1709845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6F5A1E-E42A-4CEB-9E1B-002565362210}" type="datetimeFigureOut">
              <a:rPr lang="ru-RU" smtClean="0"/>
              <a:t>06.05.2020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CF97B6-F622-4309-A511-5BEADB3ECF87}" type="slidenum">
              <a:rPr lang="ru-RU" smtClean="0"/>
              <a:t>‹#›</a:t>
            </a:fld>
            <a:endParaRPr lang="ru-RU"/>
          </a:p>
        </p:txBody>
      </p:sp>
    </p:spTree>
    <p:extLst>
      <p:ext uri="{BB962C8B-B14F-4D97-AF65-F5344CB8AC3E}">
        <p14:creationId xmlns:p14="http://schemas.microsoft.com/office/powerpoint/2010/main" val="1774884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2400" b="1" dirty="0"/>
              <a:t>Расспрос и осмотр больных с заболеваниями органов мочевыделения. Перкуссия и пальпация почек и мочевого пузыря. </a:t>
            </a:r>
            <a:br>
              <a:rPr lang="ru-RU" sz="2400" dirty="0"/>
            </a:br>
            <a:r>
              <a:rPr lang="ru-RU" sz="2400" b="1" dirty="0"/>
              <a:t>Анализ мочи. Биохимический анализ крови при патологических синдромах. Общие представления о рентгенологических и ультразвуковых методах исследования почек и мочевыводящих путей</a:t>
            </a:r>
            <a:endParaRPr lang="ru-RU" sz="2400" dirty="0"/>
          </a:p>
        </p:txBody>
      </p:sp>
      <p:sp>
        <p:nvSpPr>
          <p:cNvPr id="3" name="Подзаголовок 2"/>
          <p:cNvSpPr>
            <a:spLocks noGrp="1"/>
          </p:cNvSpPr>
          <p:nvPr>
            <p:ph type="subTitle" idx="1"/>
          </p:nvPr>
        </p:nvSpPr>
        <p:spPr/>
        <p:txBody>
          <a:bodyPr/>
          <a:lstStyle/>
          <a:p>
            <a:r>
              <a:rPr lang="ru-RU" dirty="0"/>
              <a:t>Подготовила студентка 8 бригады (гр. 7324)</a:t>
            </a:r>
          </a:p>
          <a:p>
            <a:r>
              <a:rPr lang="ru-RU" dirty="0"/>
              <a:t>Решетова Дарья</a:t>
            </a:r>
          </a:p>
          <a:p>
            <a:r>
              <a:rPr lang="ru-RU" dirty="0"/>
              <a:t>Проверил старший преподаватель Кулик Надежда Александровна</a:t>
            </a:r>
          </a:p>
        </p:txBody>
      </p:sp>
    </p:spTree>
    <p:extLst>
      <p:ext uri="{BB962C8B-B14F-4D97-AF65-F5344CB8AC3E}">
        <p14:creationId xmlns:p14="http://schemas.microsoft.com/office/powerpoint/2010/main" val="36986890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76984"/>
          </a:xfrm>
        </p:spPr>
        <p:txBody>
          <a:bodyPr>
            <a:normAutofit/>
          </a:bodyPr>
          <a:lstStyle/>
          <a:p>
            <a:r>
              <a:rPr lang="ru-RU" sz="2800" dirty="0"/>
              <a:t>Аускультация почек</a:t>
            </a:r>
          </a:p>
        </p:txBody>
      </p:sp>
      <p:sp>
        <p:nvSpPr>
          <p:cNvPr id="3" name="Объект 2"/>
          <p:cNvSpPr>
            <a:spLocks noGrp="1"/>
          </p:cNvSpPr>
          <p:nvPr>
            <p:ph idx="1"/>
          </p:nvPr>
        </p:nvSpPr>
        <p:spPr>
          <a:xfrm>
            <a:off x="838200" y="1108364"/>
            <a:ext cx="10515600" cy="5234853"/>
          </a:xfrm>
        </p:spPr>
        <p:txBody>
          <a:bodyPr>
            <a:normAutofit fontScale="92500"/>
          </a:bodyPr>
          <a:lstStyle/>
          <a:p>
            <a:r>
              <a:rPr lang="ru-RU" dirty="0"/>
              <a:t>При стенозе наблюдается усиление верхушечного сердечного толчка, акцент II тона на аорте.</a:t>
            </a:r>
          </a:p>
          <a:p>
            <a:r>
              <a:rPr lang="ru-RU" dirty="0"/>
              <a:t>Стеноз почечной артерии может проявляться легким систолическим шумом, выслушиваемым в подреберных областях живота. Грубый и продолжительный шум может быть вызван выраженным атеросклеротическим поражением аорты, наличием почечной артериовенозной фистулы, стенозом почечной артерии.</a:t>
            </a:r>
          </a:p>
          <a:p>
            <a:r>
              <a:rPr lang="ru-RU" dirty="0"/>
              <a:t>Проводят ее в положении пациента лежа на спине. Стетоскоп плотно прижимают к брюшной стенке на 2–3 см выше пупка и на 2–3 см в сторону от него. Сзади аускультацию проводят в положении пациента сидя. Стетоскоп устанавливают в поясничной области в реберно-позвоночном углу слева и справа. Выявление систолического шума в указанных точках свидетельствует о стенозе почечных артерий. </a:t>
            </a:r>
          </a:p>
        </p:txBody>
      </p:sp>
    </p:spTree>
    <p:extLst>
      <p:ext uri="{BB962C8B-B14F-4D97-AF65-F5344CB8AC3E}">
        <p14:creationId xmlns:p14="http://schemas.microsoft.com/office/powerpoint/2010/main" val="506310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6.  Перечислите основные клинические синдромы при заболеваниях почек.</a:t>
            </a:r>
          </a:p>
        </p:txBody>
      </p:sp>
      <p:sp>
        <p:nvSpPr>
          <p:cNvPr id="3" name="Объект 2"/>
          <p:cNvSpPr>
            <a:spLocks noGrp="1"/>
          </p:cNvSpPr>
          <p:nvPr>
            <p:ph idx="1"/>
          </p:nvPr>
        </p:nvSpPr>
        <p:spPr/>
        <p:txBody>
          <a:bodyPr>
            <a:normAutofit fontScale="70000" lnSpcReduction="20000"/>
          </a:bodyPr>
          <a:lstStyle/>
          <a:p>
            <a:r>
              <a:rPr lang="ru-RU" i="1" dirty="0"/>
              <a:t>Синдром почечной колики </a:t>
            </a:r>
            <a:r>
              <a:rPr lang="ru-RU" dirty="0"/>
              <a:t>включает: острые боли типичной локализации и иррадиации; </a:t>
            </a:r>
            <a:r>
              <a:rPr lang="ru-RU" dirty="0" err="1"/>
              <a:t>дизурические</a:t>
            </a:r>
            <a:r>
              <a:rPr lang="ru-RU" dirty="0"/>
              <a:t> явления; появление крови в моче.</a:t>
            </a:r>
          </a:p>
          <a:p>
            <a:r>
              <a:rPr lang="ru-RU" i="1" dirty="0"/>
              <a:t>Отечный синдром:</a:t>
            </a:r>
            <a:r>
              <a:rPr lang="ru-RU" dirty="0"/>
              <a:t> отеки, локализующиеся преимущественно на лице; более выражены к утру; сочетаются с бледностью кожи.</a:t>
            </a:r>
          </a:p>
          <a:p>
            <a:r>
              <a:rPr lang="ru-RU" i="1" dirty="0"/>
              <a:t>Нефротический синдром:</a:t>
            </a:r>
            <a:r>
              <a:rPr lang="ru-RU" dirty="0"/>
              <a:t> резко выраженные отеки, вплоть до анасарки; значительная протеинурия (3,5-5 граммов белка в моче за сутки и более); </a:t>
            </a:r>
            <a:r>
              <a:rPr lang="ru-RU" dirty="0" err="1"/>
              <a:t>цилиндрурия</a:t>
            </a:r>
            <a:r>
              <a:rPr lang="ru-RU" dirty="0"/>
              <a:t>; повышение уровня холестерина в крови, </a:t>
            </a:r>
            <a:r>
              <a:rPr lang="ru-RU" dirty="0" err="1"/>
              <a:t>гипопротеинемия</a:t>
            </a:r>
            <a:r>
              <a:rPr lang="ru-RU" dirty="0"/>
              <a:t> (снижение уровня альбуминов в крови).</a:t>
            </a:r>
          </a:p>
          <a:p>
            <a:r>
              <a:rPr lang="ru-RU" i="1" dirty="0"/>
              <a:t>Нефритический синдром:</a:t>
            </a:r>
            <a:r>
              <a:rPr lang="ru-RU" dirty="0"/>
              <a:t> почечная АГ; отеки; протеинурия; </a:t>
            </a:r>
            <a:r>
              <a:rPr lang="ru-RU" dirty="0" err="1"/>
              <a:t>лейкоцитурия</a:t>
            </a:r>
            <a:r>
              <a:rPr lang="ru-RU" dirty="0"/>
              <a:t>.</a:t>
            </a:r>
          </a:p>
          <a:p>
            <a:r>
              <a:rPr lang="ru-RU" i="1" dirty="0"/>
              <a:t>Синдром хронической почечной недостаточности (уремический синдром):</a:t>
            </a:r>
            <a:r>
              <a:rPr lang="ru-RU" dirty="0"/>
              <a:t> повышение мочевины и </a:t>
            </a:r>
            <a:r>
              <a:rPr lang="ru-RU" dirty="0" err="1"/>
              <a:t>креатинина</a:t>
            </a:r>
            <a:r>
              <a:rPr lang="ru-RU" dirty="0"/>
              <a:t> в крови; анемия, почечная АГ, нарушения диуреза: </a:t>
            </a:r>
            <a:r>
              <a:rPr lang="ru-RU" dirty="0" err="1"/>
              <a:t>олигурия</a:t>
            </a:r>
            <a:r>
              <a:rPr lang="ru-RU" dirty="0"/>
              <a:t> вплоть до анурии, </a:t>
            </a:r>
            <a:r>
              <a:rPr lang="ru-RU" dirty="0" err="1"/>
              <a:t>изогипостенурия</a:t>
            </a:r>
            <a:r>
              <a:rPr lang="ru-RU" dirty="0"/>
              <a:t>, </a:t>
            </a:r>
            <a:r>
              <a:rPr lang="ru-RU" dirty="0" err="1"/>
              <a:t>никтурия</a:t>
            </a:r>
            <a:r>
              <a:rPr lang="ru-RU" dirty="0"/>
              <a:t>; зуд кожи, расчесы; тошнота, рвота; запах мочевины изо рта; уремическая энцефалопатия вплоть до комы.</a:t>
            </a:r>
          </a:p>
          <a:p>
            <a:r>
              <a:rPr lang="ru-RU" i="1" dirty="0"/>
              <a:t>Мочевой синдром</a:t>
            </a:r>
            <a:r>
              <a:rPr lang="ru-RU" dirty="0"/>
              <a:t> (изменения состава мочи): протеинурия, гематурия, </a:t>
            </a:r>
            <a:r>
              <a:rPr lang="ru-RU" dirty="0" err="1"/>
              <a:t>лейкоцитурия</a:t>
            </a:r>
            <a:r>
              <a:rPr lang="ru-RU" dirty="0"/>
              <a:t>, </a:t>
            </a:r>
            <a:r>
              <a:rPr lang="ru-RU" dirty="0" err="1"/>
              <a:t>цилиндрурия</a:t>
            </a:r>
            <a:r>
              <a:rPr lang="ru-RU" dirty="0"/>
              <a:t>. Выявляется по результатам общего анализа мочи, анализа мочи по Нечипоренко, суточному исследованию мочи на протеинурию.</a:t>
            </a:r>
          </a:p>
        </p:txBody>
      </p:sp>
    </p:spTree>
    <p:extLst>
      <p:ext uri="{BB962C8B-B14F-4D97-AF65-F5344CB8AC3E}">
        <p14:creationId xmlns:p14="http://schemas.microsoft.com/office/powerpoint/2010/main" val="1209867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7. Перечислите степени опущения почек и их характеристики.</a:t>
            </a:r>
          </a:p>
        </p:txBody>
      </p:sp>
      <p:pic>
        <p:nvPicPr>
          <p:cNvPr id="1026" name="Picture 2" descr="Опущение почки причины и последствия | Здоровье почек | Яндекс Дзе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5943" y="2133601"/>
            <a:ext cx="8440113" cy="4003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134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24346" y="661843"/>
            <a:ext cx="10515600" cy="4351338"/>
          </a:xfrm>
        </p:spPr>
        <p:txBody>
          <a:bodyPr/>
          <a:lstStyle/>
          <a:p>
            <a:r>
              <a:rPr lang="ru-RU" dirty="0"/>
              <a:t>Различают три степени опущения почек (нефроптоза) по </a:t>
            </a:r>
            <a:r>
              <a:rPr lang="ru-RU" dirty="0" err="1"/>
              <a:t>Стражеско</a:t>
            </a:r>
            <a:r>
              <a:rPr lang="ru-RU" dirty="0"/>
              <a:t>:</a:t>
            </a:r>
          </a:p>
          <a:p>
            <a:r>
              <a:rPr lang="ru-RU" dirty="0"/>
              <a:t>— </a:t>
            </a:r>
            <a:r>
              <a:rPr lang="ru-RU" i="1" dirty="0"/>
              <a:t>I степень</a:t>
            </a:r>
            <a:r>
              <a:rPr lang="ru-RU" dirty="0"/>
              <a:t> — определяется нижний полюс почки (</a:t>
            </a:r>
            <a:r>
              <a:rPr lang="ru-RU" dirty="0" err="1"/>
              <a:t>ren</a:t>
            </a:r>
            <a:r>
              <a:rPr lang="ru-RU" dirty="0"/>
              <a:t> </a:t>
            </a:r>
            <a:r>
              <a:rPr lang="ru-RU" i="1" dirty="0" err="1"/>
              <a:t>palpibilis</a:t>
            </a:r>
            <a:r>
              <a:rPr lang="ru-RU" i="1" dirty="0"/>
              <a:t>);</a:t>
            </a:r>
            <a:endParaRPr lang="ru-RU" dirty="0"/>
          </a:p>
          <a:p>
            <a:r>
              <a:rPr lang="ru-RU" dirty="0"/>
              <a:t>— </a:t>
            </a:r>
            <a:r>
              <a:rPr lang="ru-RU" i="1" dirty="0"/>
              <a:t>II степень</a:t>
            </a:r>
            <a:r>
              <a:rPr lang="ru-RU" dirty="0"/>
              <a:t> — почка прощупывается целиком (</a:t>
            </a:r>
            <a:r>
              <a:rPr lang="ru-RU" dirty="0" err="1"/>
              <a:t>ren</a:t>
            </a:r>
            <a:r>
              <a:rPr lang="ru-RU" dirty="0"/>
              <a:t> </a:t>
            </a:r>
            <a:r>
              <a:rPr lang="ru-RU" i="1" dirty="0" err="1"/>
              <a:t>mobilis</a:t>
            </a:r>
            <a:r>
              <a:rPr lang="ru-RU" i="1" dirty="0"/>
              <a:t>),</a:t>
            </a:r>
            <a:r>
              <a:rPr lang="ru-RU" dirty="0"/>
              <a:t> она подвижна, но не переходит линию позвоночника;</a:t>
            </a:r>
          </a:p>
          <a:p>
            <a:r>
              <a:rPr lang="ru-RU" dirty="0"/>
              <a:t>— </a:t>
            </a:r>
            <a:r>
              <a:rPr lang="ru-RU" i="1" dirty="0"/>
              <a:t>III степень</a:t>
            </a:r>
            <a:r>
              <a:rPr lang="ru-RU" dirty="0"/>
              <a:t> — блуждающая почка (</a:t>
            </a:r>
            <a:r>
              <a:rPr lang="en-US" dirty="0" err="1"/>
              <a:t>ren</a:t>
            </a:r>
            <a:r>
              <a:rPr lang="ru-RU" i="1" dirty="0"/>
              <a:t> </a:t>
            </a:r>
            <a:r>
              <a:rPr lang="ru-RU" i="1" dirty="0" err="1"/>
              <a:t>migrans</a:t>
            </a:r>
            <a:r>
              <a:rPr lang="ru-RU" i="1" dirty="0"/>
              <a:t>),</a:t>
            </a:r>
            <a:r>
              <a:rPr lang="ru-RU" dirty="0"/>
              <a:t> свободно смещается в брюшной полости в различных направлениях, заходит за линию позвоночника в противоположную сторону.</a:t>
            </a:r>
          </a:p>
        </p:txBody>
      </p:sp>
    </p:spTree>
    <p:extLst>
      <p:ext uri="{BB962C8B-B14F-4D97-AF65-F5344CB8AC3E}">
        <p14:creationId xmlns:p14="http://schemas.microsoft.com/office/powerpoint/2010/main" val="29562160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4345" y="0"/>
            <a:ext cx="10515600" cy="1325563"/>
          </a:xfrm>
        </p:spPr>
        <p:txBody>
          <a:bodyPr>
            <a:normAutofit/>
          </a:bodyPr>
          <a:lstStyle/>
          <a:p>
            <a:r>
              <a:rPr lang="ru-RU" sz="2400" dirty="0"/>
              <a:t>8. Общий анализ мочи, интерпретация.</a:t>
            </a:r>
          </a:p>
        </p:txBody>
      </p:sp>
      <p:pic>
        <p:nvPicPr>
          <p:cNvPr id="2050" name="Picture 2" descr="Клинический анализ мочи дома на тест-полосках: плюсы и минусы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80053" y="983674"/>
            <a:ext cx="7307227" cy="5874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71090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937202"/>
          </a:xfrm>
        </p:spPr>
        <p:txBody>
          <a:bodyPr>
            <a:normAutofit fontScale="90000"/>
          </a:bodyPr>
          <a:lstStyle/>
          <a:p>
            <a:r>
              <a:rPr lang="ru-RU" sz="3200" dirty="0"/>
              <a:t> 9. Назовите содержание форменных элементов в анализе мочи по Нечипоренко и их количество в норме.</a:t>
            </a:r>
          </a:p>
        </p:txBody>
      </p:sp>
      <p:graphicFrame>
        <p:nvGraphicFramePr>
          <p:cNvPr id="4" name="Объект 3"/>
          <p:cNvGraphicFramePr>
            <a:graphicFrameLocks noGrp="1"/>
          </p:cNvGraphicFramePr>
          <p:nvPr>
            <p:ph idx="1"/>
            <p:extLst>
              <p:ext uri="{D42A27DB-BD31-4B8C-83A1-F6EECF244321}">
                <p14:modId xmlns:p14="http://schemas.microsoft.com/office/powerpoint/2010/main" val="2668917470"/>
              </p:ext>
            </p:extLst>
          </p:nvPr>
        </p:nvGraphicFramePr>
        <p:xfrm>
          <a:off x="838200" y="3005859"/>
          <a:ext cx="10515600" cy="148336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3068118233"/>
                    </a:ext>
                  </a:extLst>
                </a:gridCol>
                <a:gridCol w="5257800">
                  <a:extLst>
                    <a:ext uri="{9D8B030D-6E8A-4147-A177-3AD203B41FA5}">
                      <a16:colId xmlns:a16="http://schemas.microsoft.com/office/drawing/2014/main" val="3618825438"/>
                    </a:ext>
                  </a:extLst>
                </a:gridCol>
              </a:tblGrid>
              <a:tr h="370840">
                <a:tc>
                  <a:txBody>
                    <a:bodyPr/>
                    <a:lstStyle/>
                    <a:p>
                      <a:r>
                        <a:rPr lang="ru-RU" dirty="0"/>
                        <a:t>Форменные элементы</a:t>
                      </a:r>
                    </a:p>
                  </a:txBody>
                  <a:tcPr/>
                </a:tc>
                <a:tc>
                  <a:txBody>
                    <a:bodyPr/>
                    <a:lstStyle/>
                    <a:p>
                      <a:r>
                        <a:rPr lang="ru-RU" dirty="0"/>
                        <a:t>Нормальные показатели количества</a:t>
                      </a:r>
                    </a:p>
                  </a:txBody>
                  <a:tcPr/>
                </a:tc>
                <a:extLst>
                  <a:ext uri="{0D108BD9-81ED-4DB2-BD59-A6C34878D82A}">
                    <a16:rowId xmlns:a16="http://schemas.microsoft.com/office/drawing/2014/main" val="1571303130"/>
                  </a:ext>
                </a:extLst>
              </a:tr>
              <a:tr h="370840">
                <a:tc>
                  <a:txBody>
                    <a:bodyPr/>
                    <a:lstStyle/>
                    <a:p>
                      <a:r>
                        <a:rPr lang="ru-RU" dirty="0"/>
                        <a:t>Эритроциты</a:t>
                      </a:r>
                    </a:p>
                  </a:txBody>
                  <a:tcPr/>
                </a:tc>
                <a:tc>
                  <a:txBody>
                    <a:bodyPr/>
                    <a:lstStyle/>
                    <a:p>
                      <a:r>
                        <a:rPr lang="ru-RU" dirty="0"/>
                        <a:t>Не более 1000</a:t>
                      </a:r>
                    </a:p>
                  </a:txBody>
                  <a:tcPr/>
                </a:tc>
                <a:extLst>
                  <a:ext uri="{0D108BD9-81ED-4DB2-BD59-A6C34878D82A}">
                    <a16:rowId xmlns:a16="http://schemas.microsoft.com/office/drawing/2014/main" val="2335119793"/>
                  </a:ext>
                </a:extLst>
              </a:tr>
              <a:tr h="370840">
                <a:tc>
                  <a:txBody>
                    <a:bodyPr/>
                    <a:lstStyle/>
                    <a:p>
                      <a:r>
                        <a:rPr lang="ru-RU" dirty="0"/>
                        <a:t>Лейкоциты</a:t>
                      </a:r>
                    </a:p>
                  </a:txBody>
                  <a:tcPr/>
                </a:tc>
                <a:tc>
                  <a:txBody>
                    <a:bodyPr/>
                    <a:lstStyle/>
                    <a:p>
                      <a:r>
                        <a:rPr lang="ru-RU" dirty="0"/>
                        <a:t>Не более 2000</a:t>
                      </a:r>
                    </a:p>
                  </a:txBody>
                  <a:tcPr/>
                </a:tc>
                <a:extLst>
                  <a:ext uri="{0D108BD9-81ED-4DB2-BD59-A6C34878D82A}">
                    <a16:rowId xmlns:a16="http://schemas.microsoft.com/office/drawing/2014/main" val="3902797337"/>
                  </a:ext>
                </a:extLst>
              </a:tr>
              <a:tr h="370840">
                <a:tc>
                  <a:txBody>
                    <a:bodyPr/>
                    <a:lstStyle/>
                    <a:p>
                      <a:r>
                        <a:rPr lang="ru-RU" dirty="0"/>
                        <a:t>Цилиндры</a:t>
                      </a:r>
                    </a:p>
                  </a:txBody>
                  <a:tcPr/>
                </a:tc>
                <a:tc>
                  <a:txBody>
                    <a:bodyPr/>
                    <a:lstStyle/>
                    <a:p>
                      <a:r>
                        <a:rPr lang="ru-RU" dirty="0"/>
                        <a:t>Не более 20</a:t>
                      </a:r>
                    </a:p>
                  </a:txBody>
                  <a:tcPr/>
                </a:tc>
                <a:extLst>
                  <a:ext uri="{0D108BD9-81ED-4DB2-BD59-A6C34878D82A}">
                    <a16:rowId xmlns:a16="http://schemas.microsoft.com/office/drawing/2014/main" val="3478670958"/>
                  </a:ext>
                </a:extLst>
              </a:tr>
            </a:tbl>
          </a:graphicData>
        </a:graphic>
      </p:graphicFrame>
    </p:spTree>
    <p:extLst>
      <p:ext uri="{BB962C8B-B14F-4D97-AF65-F5344CB8AC3E}">
        <p14:creationId xmlns:p14="http://schemas.microsoft.com/office/powerpoint/2010/main" val="9839789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29384"/>
          </a:xfrm>
        </p:spPr>
        <p:txBody>
          <a:bodyPr>
            <a:normAutofit fontScale="90000"/>
          </a:bodyPr>
          <a:lstStyle/>
          <a:p>
            <a:r>
              <a:rPr lang="ru-RU" sz="2800" dirty="0"/>
              <a:t>10. Перечислите основные количественные характеристики, учитываемые в анализе мочи по пробе </a:t>
            </a:r>
            <a:r>
              <a:rPr lang="ru-RU" sz="2800" dirty="0" err="1"/>
              <a:t>Зимницкого</a:t>
            </a:r>
            <a:r>
              <a:rPr lang="ru-RU" sz="2800" dirty="0"/>
              <a:t>.</a:t>
            </a:r>
          </a:p>
        </p:txBody>
      </p:sp>
      <p:sp>
        <p:nvSpPr>
          <p:cNvPr id="3" name="Объект 2"/>
          <p:cNvSpPr>
            <a:spLocks noGrp="1"/>
          </p:cNvSpPr>
          <p:nvPr>
            <p:ph idx="1"/>
          </p:nvPr>
        </p:nvSpPr>
        <p:spPr>
          <a:xfrm>
            <a:off x="838200" y="1371601"/>
            <a:ext cx="10515600" cy="5500254"/>
          </a:xfrm>
        </p:spPr>
        <p:txBody>
          <a:bodyPr>
            <a:normAutofit fontScale="92500"/>
          </a:bodyPr>
          <a:lstStyle/>
          <a:p>
            <a:r>
              <a:rPr lang="ru-RU" sz="2300" dirty="0"/>
              <a:t> общий диурез за сутки (в норме 1,5-2 литра);</a:t>
            </a:r>
          </a:p>
          <a:p>
            <a:r>
              <a:rPr lang="ru-RU" sz="2300" dirty="0"/>
              <a:t>соотношение дневного и ночного диуреза (в норме 2:1, 3:1). Если они равны между собой или ночной диурез больше дневного, то это </a:t>
            </a:r>
            <a:r>
              <a:rPr lang="ru-RU" sz="2300" b="1" i="1" dirty="0" err="1"/>
              <a:t>никтурия</a:t>
            </a:r>
            <a:r>
              <a:rPr lang="ru-RU" sz="2300" dirty="0"/>
              <a:t>, которая может быть признаком хронической почечной недостаточности;</a:t>
            </a:r>
          </a:p>
          <a:p>
            <a:r>
              <a:rPr lang="ru-RU" sz="2300" dirty="0"/>
              <a:t>относительную плотность мочи во всех порциях и ее колебания в течение суток. Разность между минимальной и максимальной плотностью должна быть не менее 10. При меньших колебаниях (монотонный удельный вес) говорят об </a:t>
            </a:r>
            <a:r>
              <a:rPr lang="ru-RU" sz="2300" b="1" i="1" dirty="0" err="1"/>
              <a:t>изостенурии</a:t>
            </a:r>
            <a:r>
              <a:rPr lang="ru-RU" sz="2300" dirty="0"/>
              <a:t>, а если одновременно во всех порциях относительная плотность не превышает 1012, то это </a:t>
            </a:r>
            <a:r>
              <a:rPr lang="ru-RU" sz="2300" b="1" i="1" dirty="0" err="1"/>
              <a:t>гипоизостенурия</a:t>
            </a:r>
            <a:r>
              <a:rPr lang="ru-RU" sz="2300" dirty="0"/>
              <a:t>. Чем ниже цифры относительной плотности (1003-1005), тем хуже концентрационная функция почки и тем больше </a:t>
            </a:r>
            <a:r>
              <a:rPr lang="ru-RU" sz="2300" dirty="0" err="1"/>
              <a:t>выраженностьть</a:t>
            </a:r>
            <a:r>
              <a:rPr lang="ru-RU" sz="2300" dirty="0"/>
              <a:t> ХПН.</a:t>
            </a:r>
          </a:p>
          <a:p>
            <a:r>
              <a:rPr lang="ru-RU" sz="2300" dirty="0"/>
              <a:t>колебание объема между каждой порцией. Разница между минимальной и максимальной порциями должна быть не менее 100мл. При развивающейся ХПН все порции почти одинаковы по объему – </a:t>
            </a:r>
            <a:r>
              <a:rPr lang="ru-RU" sz="2300" u="sng" dirty="0" err="1"/>
              <a:t>изурия.</a:t>
            </a:r>
            <a:r>
              <a:rPr lang="ru-RU" sz="2300" dirty="0" err="1"/>
              <a:t>Заметим</a:t>
            </a:r>
            <a:r>
              <a:rPr lang="ru-RU" sz="2300" dirty="0"/>
              <a:t>, что в норме объем порции и относительная плотность находятся в </a:t>
            </a:r>
            <a:r>
              <a:rPr lang="ru-RU" sz="2300" dirty="0" err="1"/>
              <a:t>обратнопропорциональной</a:t>
            </a:r>
            <a:r>
              <a:rPr lang="ru-RU" sz="2300" dirty="0"/>
              <a:t> зависимости. Выделение малых порций мочи с одновременно очень низкой относительной плотностью – признак выраженной ХПН.</a:t>
            </a:r>
          </a:p>
          <a:p>
            <a:endParaRPr lang="ru-RU" dirty="0"/>
          </a:p>
        </p:txBody>
      </p:sp>
    </p:spTree>
    <p:extLst>
      <p:ext uri="{BB962C8B-B14F-4D97-AF65-F5344CB8AC3E}">
        <p14:creationId xmlns:p14="http://schemas.microsoft.com/office/powerpoint/2010/main" val="20151590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11. Перечислите продукты белкового обмена, характеризующие наличие почечной недостаточности и их содержание в крови в норме.</a:t>
            </a:r>
          </a:p>
        </p:txBody>
      </p:sp>
      <p:sp>
        <p:nvSpPr>
          <p:cNvPr id="3" name="Объект 2"/>
          <p:cNvSpPr>
            <a:spLocks noGrp="1"/>
          </p:cNvSpPr>
          <p:nvPr>
            <p:ph idx="1"/>
          </p:nvPr>
        </p:nvSpPr>
        <p:spPr/>
        <p:txBody>
          <a:bodyPr/>
          <a:lstStyle/>
          <a:p>
            <a:r>
              <a:rPr lang="ru-RU" dirty="0"/>
              <a:t>Мочевина в плазме повышается, в норме</a:t>
            </a:r>
          </a:p>
          <a:p>
            <a:endParaRPr lang="ru-RU" dirty="0"/>
          </a:p>
          <a:p>
            <a:pPr marL="0" indent="0">
              <a:buNone/>
            </a:pPr>
            <a:endParaRPr lang="ru-RU" dirty="0"/>
          </a:p>
          <a:p>
            <a:endParaRPr lang="ru-RU" dirty="0"/>
          </a:p>
          <a:p>
            <a:r>
              <a:rPr lang="ru-RU" dirty="0"/>
              <a:t>Альфа-амилаза – повышение верхнего предела нормы не менее, чем в 5 раз, в норме:</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5390058"/>
            <a:ext cx="4025824" cy="937834"/>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52" y="2483734"/>
            <a:ext cx="4734586" cy="1124107"/>
          </a:xfrm>
          <a:prstGeom prst="rect">
            <a:avLst/>
          </a:prstGeom>
        </p:spPr>
      </p:pic>
    </p:spTree>
    <p:extLst>
      <p:ext uri="{BB962C8B-B14F-4D97-AF65-F5344CB8AC3E}">
        <p14:creationId xmlns:p14="http://schemas.microsoft.com/office/powerpoint/2010/main" val="15982637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332509"/>
            <a:ext cx="10515600" cy="5844454"/>
          </a:xfrm>
        </p:spPr>
        <p:txBody>
          <a:bodyPr/>
          <a:lstStyle/>
          <a:p>
            <a:endParaRPr lang="ru-RU" dirty="0"/>
          </a:p>
          <a:p>
            <a:endParaRPr lang="ru-RU" dirty="0"/>
          </a:p>
          <a:p>
            <a:r>
              <a:rPr lang="ru-RU" dirty="0" err="1"/>
              <a:t>Креатинин</a:t>
            </a:r>
            <a:r>
              <a:rPr lang="ru-RU" dirty="0"/>
              <a:t> повышается, в норме:</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771" y="2187787"/>
            <a:ext cx="4220164" cy="1066949"/>
          </a:xfrm>
          <a:prstGeom prst="rect">
            <a:avLst/>
          </a:prstGeom>
        </p:spPr>
      </p:pic>
    </p:spTree>
    <p:extLst>
      <p:ext uri="{BB962C8B-B14F-4D97-AF65-F5344CB8AC3E}">
        <p14:creationId xmlns:p14="http://schemas.microsoft.com/office/powerpoint/2010/main" val="9041031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881784"/>
          </a:xfrm>
        </p:spPr>
        <p:txBody>
          <a:bodyPr>
            <a:normAutofit/>
          </a:bodyPr>
          <a:lstStyle/>
          <a:p>
            <a:r>
              <a:rPr lang="ru-RU" sz="2800" dirty="0"/>
              <a:t>12. Перечислите другие методы исследования при заболеваниях почек и мочевыводящих путей.</a:t>
            </a:r>
          </a:p>
        </p:txBody>
      </p:sp>
      <p:sp>
        <p:nvSpPr>
          <p:cNvPr id="3" name="Объект 2"/>
          <p:cNvSpPr>
            <a:spLocks noGrp="1"/>
          </p:cNvSpPr>
          <p:nvPr>
            <p:ph idx="1"/>
          </p:nvPr>
        </p:nvSpPr>
        <p:spPr>
          <a:xfrm>
            <a:off x="838200" y="1385455"/>
            <a:ext cx="10515600" cy="4791508"/>
          </a:xfrm>
        </p:spPr>
        <p:txBody>
          <a:bodyPr/>
          <a:lstStyle/>
          <a:p>
            <a:r>
              <a:rPr lang="ru-RU" dirty="0"/>
              <a:t>Обзорная рентгенография</a:t>
            </a:r>
          </a:p>
          <a:p>
            <a:r>
              <a:rPr lang="ru-RU" dirty="0"/>
              <a:t>Экскреторная (внутривенная) урография</a:t>
            </a:r>
          </a:p>
          <a:p>
            <a:r>
              <a:rPr lang="ru-RU" dirty="0"/>
              <a:t>Компьютерная томография</a:t>
            </a:r>
          </a:p>
          <a:p>
            <a:r>
              <a:rPr lang="ru-RU" dirty="0"/>
              <a:t>МРТ</a:t>
            </a:r>
          </a:p>
          <a:p>
            <a:r>
              <a:rPr lang="ru-RU" dirty="0"/>
              <a:t>Почечная </a:t>
            </a:r>
            <a:r>
              <a:rPr lang="ru-RU" dirty="0" err="1"/>
              <a:t>артериография</a:t>
            </a:r>
            <a:endParaRPr lang="ru-RU" dirty="0"/>
          </a:p>
          <a:p>
            <a:r>
              <a:rPr lang="ru-RU" dirty="0"/>
              <a:t>Радиоизотопная </a:t>
            </a:r>
            <a:r>
              <a:rPr lang="ru-RU" dirty="0" err="1"/>
              <a:t>ренография</a:t>
            </a:r>
            <a:endParaRPr lang="ru-RU" dirty="0"/>
          </a:p>
          <a:p>
            <a:r>
              <a:rPr lang="ru-RU" dirty="0"/>
              <a:t>УЗИ</a:t>
            </a:r>
          </a:p>
          <a:p>
            <a:r>
              <a:rPr lang="ru-RU" dirty="0"/>
              <a:t>Биопсия</a:t>
            </a:r>
          </a:p>
          <a:p>
            <a:endParaRPr lang="ru-RU" dirty="0"/>
          </a:p>
        </p:txBody>
      </p:sp>
    </p:spTree>
    <p:extLst>
      <p:ext uri="{BB962C8B-B14F-4D97-AF65-F5344CB8AC3E}">
        <p14:creationId xmlns:p14="http://schemas.microsoft.com/office/powerpoint/2010/main" val="2902521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1. Назовите основные жалобы при заболеваниях почек и мочевыводящих путей.</a:t>
            </a:r>
          </a:p>
        </p:txBody>
      </p:sp>
      <p:sp>
        <p:nvSpPr>
          <p:cNvPr id="3" name="Объект 2"/>
          <p:cNvSpPr>
            <a:spLocks noGrp="1"/>
          </p:cNvSpPr>
          <p:nvPr>
            <p:ph idx="1"/>
          </p:nvPr>
        </p:nvSpPr>
        <p:spPr/>
        <p:txBody>
          <a:bodyPr/>
          <a:lstStyle/>
          <a:p>
            <a:r>
              <a:rPr lang="ru-RU" dirty="0"/>
              <a:t>А) отёки </a:t>
            </a:r>
          </a:p>
          <a:p>
            <a:r>
              <a:rPr lang="ru-RU" dirty="0"/>
              <a:t>Б) нарушение диуреза</a:t>
            </a:r>
          </a:p>
          <a:p>
            <a:r>
              <a:rPr lang="ru-RU" dirty="0"/>
              <a:t>В) нарушение мочеиспускания – дизурия</a:t>
            </a:r>
          </a:p>
          <a:p>
            <a:r>
              <a:rPr lang="ru-RU" dirty="0"/>
              <a:t>Г) боли в поясничной области</a:t>
            </a:r>
          </a:p>
          <a:p>
            <a:r>
              <a:rPr lang="ru-RU" dirty="0"/>
              <a:t>Д) изменения цвета мочи</a:t>
            </a:r>
          </a:p>
          <a:p>
            <a:r>
              <a:rPr lang="ru-RU" dirty="0"/>
              <a:t>Е) лихорадка</a:t>
            </a:r>
          </a:p>
          <a:p>
            <a:r>
              <a:rPr lang="ru-RU" dirty="0"/>
              <a:t>Ж) артериальная гипертензия</a:t>
            </a:r>
          </a:p>
          <a:p>
            <a:endParaRPr lang="ru-RU" dirty="0"/>
          </a:p>
        </p:txBody>
      </p:sp>
    </p:spTree>
    <p:extLst>
      <p:ext uri="{BB962C8B-B14F-4D97-AF65-F5344CB8AC3E}">
        <p14:creationId xmlns:p14="http://schemas.microsoft.com/office/powerpoint/2010/main" val="198893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a:t>2. Назовите заболевания почек и мочевыводящих путей, для которых характерна односторонняя локализация болей в пояснице, а для каких - двухсторонняя локализация.</a:t>
            </a:r>
          </a:p>
        </p:txBody>
      </p:sp>
      <p:graphicFrame>
        <p:nvGraphicFramePr>
          <p:cNvPr id="4" name="Объект 3"/>
          <p:cNvGraphicFramePr>
            <a:graphicFrameLocks noGrp="1"/>
          </p:cNvGraphicFramePr>
          <p:nvPr>
            <p:ph idx="1"/>
            <p:extLst>
              <p:ext uri="{D42A27DB-BD31-4B8C-83A1-F6EECF244321}">
                <p14:modId xmlns:p14="http://schemas.microsoft.com/office/powerpoint/2010/main" val="3316099844"/>
              </p:ext>
            </p:extLst>
          </p:nvPr>
        </p:nvGraphicFramePr>
        <p:xfrm>
          <a:off x="838200" y="2338244"/>
          <a:ext cx="10515600" cy="222504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4259338373"/>
                    </a:ext>
                  </a:extLst>
                </a:gridCol>
                <a:gridCol w="5257800">
                  <a:extLst>
                    <a:ext uri="{9D8B030D-6E8A-4147-A177-3AD203B41FA5}">
                      <a16:colId xmlns:a16="http://schemas.microsoft.com/office/drawing/2014/main" val="871264330"/>
                    </a:ext>
                  </a:extLst>
                </a:gridCol>
              </a:tblGrid>
              <a:tr h="370840">
                <a:tc>
                  <a:txBody>
                    <a:bodyPr/>
                    <a:lstStyle/>
                    <a:p>
                      <a:r>
                        <a:rPr lang="ru-RU" dirty="0"/>
                        <a:t>Односторонняя</a:t>
                      </a:r>
                      <a:r>
                        <a:rPr lang="ru-RU" baseline="0" dirty="0"/>
                        <a:t> локализация болей</a:t>
                      </a:r>
                      <a:endParaRPr lang="ru-RU" dirty="0"/>
                    </a:p>
                  </a:txBody>
                  <a:tcPr/>
                </a:tc>
                <a:tc>
                  <a:txBody>
                    <a:bodyPr/>
                    <a:lstStyle/>
                    <a:p>
                      <a:r>
                        <a:rPr lang="ru-RU" dirty="0"/>
                        <a:t>Двухсторонняя локализация болей</a:t>
                      </a:r>
                    </a:p>
                  </a:txBody>
                  <a:tcPr/>
                </a:tc>
                <a:extLst>
                  <a:ext uri="{0D108BD9-81ED-4DB2-BD59-A6C34878D82A}">
                    <a16:rowId xmlns:a16="http://schemas.microsoft.com/office/drawing/2014/main" val="1873269386"/>
                  </a:ext>
                </a:extLst>
              </a:tr>
              <a:tr h="370840">
                <a:tc>
                  <a:txBody>
                    <a:bodyPr/>
                    <a:lstStyle/>
                    <a:p>
                      <a:r>
                        <a:rPr lang="ru-RU" dirty="0"/>
                        <a:t>Почечная колика</a:t>
                      </a:r>
                    </a:p>
                  </a:txBody>
                  <a:tcPr/>
                </a:tc>
                <a:tc>
                  <a:txBody>
                    <a:bodyPr/>
                    <a:lstStyle/>
                    <a:p>
                      <a:r>
                        <a:rPr lang="ru-RU" dirty="0"/>
                        <a:t>Острый </a:t>
                      </a:r>
                      <a:r>
                        <a:rPr lang="ru-RU" dirty="0" err="1"/>
                        <a:t>гломерулонефрит</a:t>
                      </a:r>
                      <a:endParaRPr lang="ru-RU" dirty="0"/>
                    </a:p>
                  </a:txBody>
                  <a:tcPr/>
                </a:tc>
                <a:extLst>
                  <a:ext uri="{0D108BD9-81ED-4DB2-BD59-A6C34878D82A}">
                    <a16:rowId xmlns:a16="http://schemas.microsoft.com/office/drawing/2014/main" val="4040485714"/>
                  </a:ext>
                </a:extLst>
              </a:tr>
              <a:tr h="370840">
                <a:tc>
                  <a:txBody>
                    <a:bodyPr/>
                    <a:lstStyle/>
                    <a:p>
                      <a:r>
                        <a:rPr lang="ru-RU" dirty="0"/>
                        <a:t>Хронический пиелонефрит</a:t>
                      </a:r>
                    </a:p>
                  </a:txBody>
                  <a:tcPr/>
                </a:tc>
                <a:tc>
                  <a:txBody>
                    <a:bodyPr/>
                    <a:lstStyle/>
                    <a:p>
                      <a:r>
                        <a:rPr lang="ru-RU" dirty="0"/>
                        <a:t>Острый пиелонефрит</a:t>
                      </a:r>
                    </a:p>
                  </a:txBody>
                  <a:tcPr/>
                </a:tc>
                <a:extLst>
                  <a:ext uri="{0D108BD9-81ED-4DB2-BD59-A6C34878D82A}">
                    <a16:rowId xmlns:a16="http://schemas.microsoft.com/office/drawing/2014/main" val="222917425"/>
                  </a:ext>
                </a:extLst>
              </a:tr>
              <a:tr h="370840">
                <a:tc>
                  <a:txBody>
                    <a:bodyPr/>
                    <a:lstStyle/>
                    <a:p>
                      <a:r>
                        <a:rPr lang="ru-RU" dirty="0"/>
                        <a:t>Острый пиелонефрит</a:t>
                      </a:r>
                    </a:p>
                  </a:txBody>
                  <a:tcPr/>
                </a:tc>
                <a:tc>
                  <a:txBody>
                    <a:bodyPr/>
                    <a:lstStyle/>
                    <a:p>
                      <a:r>
                        <a:rPr lang="ru-RU" dirty="0"/>
                        <a:t>Хронический пиелонефрит</a:t>
                      </a:r>
                    </a:p>
                  </a:txBody>
                  <a:tcPr/>
                </a:tc>
                <a:extLst>
                  <a:ext uri="{0D108BD9-81ED-4DB2-BD59-A6C34878D82A}">
                    <a16:rowId xmlns:a16="http://schemas.microsoft.com/office/drawing/2014/main" val="643438189"/>
                  </a:ext>
                </a:extLst>
              </a:tr>
              <a:tr h="370840">
                <a:tc>
                  <a:txBody>
                    <a:bodyPr/>
                    <a:lstStyle/>
                    <a:p>
                      <a:r>
                        <a:rPr lang="ru-RU" dirty="0"/>
                        <a:t>Инфаркт почки</a:t>
                      </a:r>
                    </a:p>
                  </a:txBody>
                  <a:tcPr/>
                </a:tc>
                <a:tc>
                  <a:txBody>
                    <a:bodyPr/>
                    <a:lstStyle/>
                    <a:p>
                      <a:endParaRPr lang="ru-RU"/>
                    </a:p>
                  </a:txBody>
                  <a:tcPr/>
                </a:tc>
                <a:extLst>
                  <a:ext uri="{0D108BD9-81ED-4DB2-BD59-A6C34878D82A}">
                    <a16:rowId xmlns:a16="http://schemas.microsoft.com/office/drawing/2014/main" val="546451556"/>
                  </a:ext>
                </a:extLst>
              </a:tr>
              <a:tr h="370840">
                <a:tc>
                  <a:txBody>
                    <a:bodyPr/>
                    <a:lstStyle/>
                    <a:p>
                      <a:r>
                        <a:rPr lang="ru-RU" dirty="0"/>
                        <a:t>Паранефрит</a:t>
                      </a:r>
                    </a:p>
                  </a:txBody>
                  <a:tcPr/>
                </a:tc>
                <a:tc>
                  <a:txBody>
                    <a:bodyPr/>
                    <a:lstStyle/>
                    <a:p>
                      <a:endParaRPr lang="ru-RU" dirty="0"/>
                    </a:p>
                  </a:txBody>
                  <a:tcPr/>
                </a:tc>
                <a:extLst>
                  <a:ext uri="{0D108BD9-81ED-4DB2-BD59-A6C34878D82A}">
                    <a16:rowId xmlns:a16="http://schemas.microsoft.com/office/drawing/2014/main" val="1440639917"/>
                  </a:ext>
                </a:extLst>
              </a:tr>
            </a:tbl>
          </a:graphicData>
        </a:graphic>
      </p:graphicFrame>
    </p:spTree>
    <p:extLst>
      <p:ext uri="{BB962C8B-B14F-4D97-AF65-F5344CB8AC3E}">
        <p14:creationId xmlns:p14="http://schemas.microsoft.com/office/powerpoint/2010/main" val="213101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3. Назовите симптомы, характеризующие почечные отеки.</a:t>
            </a:r>
          </a:p>
        </p:txBody>
      </p:sp>
      <p:sp>
        <p:nvSpPr>
          <p:cNvPr id="3" name="Объект 2"/>
          <p:cNvSpPr>
            <a:spLocks noGrp="1"/>
          </p:cNvSpPr>
          <p:nvPr>
            <p:ph idx="1"/>
          </p:nvPr>
        </p:nvSpPr>
        <p:spPr/>
        <p:txBody>
          <a:bodyPr/>
          <a:lstStyle/>
          <a:p>
            <a:r>
              <a:rPr lang="ru-RU" dirty="0"/>
              <a:t>Отеки развиваются быстро, зачастую оказываясь первым признаком заболевания</a:t>
            </a:r>
          </a:p>
          <a:p>
            <a:r>
              <a:rPr lang="ru-RU" dirty="0"/>
              <a:t>Отеки могут быть разнообразными по степени выраженности. Чаще всего они выявляются на лице и веках, обычно утром</a:t>
            </a:r>
          </a:p>
          <a:p>
            <a:r>
              <a:rPr lang="ru-RU" dirty="0"/>
              <a:t>При тяжелом течении заболевания отеки становятся распространенными – развивается анасарка</a:t>
            </a:r>
          </a:p>
          <a:p>
            <a:r>
              <a:rPr lang="ru-RU" dirty="0"/>
              <a:t>Кожные покровы при почечных отеках с выраженной бледностью</a:t>
            </a:r>
          </a:p>
          <a:p>
            <a:r>
              <a:rPr lang="ru-RU" dirty="0"/>
              <a:t>Сами отеки мягкие, и даже легкое надавливание вызывает образование хорошо выраженной ямки.</a:t>
            </a:r>
          </a:p>
        </p:txBody>
      </p:sp>
    </p:spTree>
    <p:extLst>
      <p:ext uri="{BB962C8B-B14F-4D97-AF65-F5344CB8AC3E}">
        <p14:creationId xmlns:p14="http://schemas.microsoft.com/office/powerpoint/2010/main" val="9491871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a:t>4. Назовите отличительные признаки между отеками почечного и сердечного происхождения.</a:t>
            </a:r>
          </a:p>
        </p:txBody>
      </p:sp>
      <p:graphicFrame>
        <p:nvGraphicFramePr>
          <p:cNvPr id="4" name="Объект 3"/>
          <p:cNvGraphicFramePr>
            <a:graphicFrameLocks noGrp="1"/>
          </p:cNvGraphicFramePr>
          <p:nvPr>
            <p:ph idx="1"/>
            <p:extLst>
              <p:ext uri="{D42A27DB-BD31-4B8C-83A1-F6EECF244321}">
                <p14:modId xmlns:p14="http://schemas.microsoft.com/office/powerpoint/2010/main" val="2817937944"/>
              </p:ext>
            </p:extLst>
          </p:nvPr>
        </p:nvGraphicFramePr>
        <p:xfrm>
          <a:off x="838200" y="1825625"/>
          <a:ext cx="10515600" cy="360680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608373753"/>
                    </a:ext>
                  </a:extLst>
                </a:gridCol>
                <a:gridCol w="5257800">
                  <a:extLst>
                    <a:ext uri="{9D8B030D-6E8A-4147-A177-3AD203B41FA5}">
                      <a16:colId xmlns:a16="http://schemas.microsoft.com/office/drawing/2014/main" val="335471871"/>
                    </a:ext>
                  </a:extLst>
                </a:gridCol>
              </a:tblGrid>
              <a:tr h="370840">
                <a:tc>
                  <a:txBody>
                    <a:bodyPr/>
                    <a:lstStyle/>
                    <a:p>
                      <a:r>
                        <a:rPr lang="ru-RU" dirty="0"/>
                        <a:t>Почечное</a:t>
                      </a:r>
                      <a:r>
                        <a:rPr lang="ru-RU" baseline="0" dirty="0"/>
                        <a:t> происхождение</a:t>
                      </a:r>
                      <a:endParaRPr lang="ru-RU" dirty="0"/>
                    </a:p>
                  </a:txBody>
                  <a:tcPr/>
                </a:tc>
                <a:tc>
                  <a:txBody>
                    <a:bodyPr/>
                    <a:lstStyle/>
                    <a:p>
                      <a:r>
                        <a:rPr lang="ru-RU" dirty="0"/>
                        <a:t>Сердечное происхождение</a:t>
                      </a:r>
                    </a:p>
                  </a:txBody>
                  <a:tcPr/>
                </a:tc>
                <a:extLst>
                  <a:ext uri="{0D108BD9-81ED-4DB2-BD59-A6C34878D82A}">
                    <a16:rowId xmlns:a16="http://schemas.microsoft.com/office/drawing/2014/main" val="2246484947"/>
                  </a:ext>
                </a:extLst>
              </a:tr>
              <a:tr h="370840">
                <a:tc>
                  <a:txBody>
                    <a:bodyPr/>
                    <a:lstStyle/>
                    <a:p>
                      <a:r>
                        <a:rPr lang="ru-RU" dirty="0"/>
                        <a:t>Возникают быстро, от нескольких часов</a:t>
                      </a:r>
                    </a:p>
                  </a:txBody>
                  <a:tcPr/>
                </a:tc>
                <a:tc>
                  <a:txBody>
                    <a:bodyPr/>
                    <a:lstStyle/>
                    <a:p>
                      <a:r>
                        <a:rPr lang="ru-RU" dirty="0"/>
                        <a:t>Возникают постепенно</a:t>
                      </a:r>
                    </a:p>
                  </a:txBody>
                  <a:tcPr/>
                </a:tc>
                <a:extLst>
                  <a:ext uri="{0D108BD9-81ED-4DB2-BD59-A6C34878D82A}">
                    <a16:rowId xmlns:a16="http://schemas.microsoft.com/office/drawing/2014/main" val="2661995621"/>
                  </a:ext>
                </a:extLst>
              </a:tr>
              <a:tr h="370840">
                <a:tc>
                  <a:txBody>
                    <a:bodyPr/>
                    <a:lstStyle/>
                    <a:p>
                      <a:r>
                        <a:rPr lang="ru-RU" dirty="0"/>
                        <a:t>Могут быстро исчезать</a:t>
                      </a:r>
                    </a:p>
                  </a:txBody>
                  <a:tcPr/>
                </a:tc>
                <a:tc>
                  <a:txBody>
                    <a:bodyPr/>
                    <a:lstStyle/>
                    <a:p>
                      <a:r>
                        <a:rPr lang="ru-RU" dirty="0"/>
                        <a:t>Держатся долго</a:t>
                      </a:r>
                    </a:p>
                  </a:txBody>
                  <a:tcPr/>
                </a:tc>
                <a:extLst>
                  <a:ext uri="{0D108BD9-81ED-4DB2-BD59-A6C34878D82A}">
                    <a16:rowId xmlns:a16="http://schemas.microsoft.com/office/drawing/2014/main" val="1807498665"/>
                  </a:ext>
                </a:extLst>
              </a:tr>
              <a:tr h="370840">
                <a:tc>
                  <a:txBody>
                    <a:bodyPr/>
                    <a:lstStyle/>
                    <a:p>
                      <a:r>
                        <a:rPr lang="ru-RU" dirty="0"/>
                        <a:t>Распространяются равномерно, начиная с лица</a:t>
                      </a:r>
                    </a:p>
                  </a:txBody>
                  <a:tcPr/>
                </a:tc>
                <a:tc>
                  <a:txBody>
                    <a:bodyPr/>
                    <a:lstStyle/>
                    <a:p>
                      <a:r>
                        <a:rPr lang="ru-RU" dirty="0"/>
                        <a:t>В основном нижние конечности</a:t>
                      </a:r>
                    </a:p>
                  </a:txBody>
                  <a:tcPr/>
                </a:tc>
                <a:extLst>
                  <a:ext uri="{0D108BD9-81ED-4DB2-BD59-A6C34878D82A}">
                    <a16:rowId xmlns:a16="http://schemas.microsoft.com/office/drawing/2014/main" val="1332285906"/>
                  </a:ext>
                </a:extLst>
              </a:tr>
              <a:tr h="370840">
                <a:tc>
                  <a:txBody>
                    <a:bodyPr/>
                    <a:lstStyle/>
                    <a:p>
                      <a:r>
                        <a:rPr lang="ru-RU" dirty="0"/>
                        <a:t>Больше выражены</a:t>
                      </a:r>
                      <a:r>
                        <a:rPr lang="ru-RU" baseline="0" dirty="0"/>
                        <a:t> утром</a:t>
                      </a:r>
                      <a:endParaRPr lang="ru-RU" dirty="0"/>
                    </a:p>
                  </a:txBody>
                  <a:tcPr/>
                </a:tc>
                <a:tc>
                  <a:txBody>
                    <a:bodyPr/>
                    <a:lstStyle/>
                    <a:p>
                      <a:r>
                        <a:rPr lang="ru-RU" dirty="0"/>
                        <a:t>Больше выражены вечером</a:t>
                      </a:r>
                    </a:p>
                  </a:txBody>
                  <a:tcPr/>
                </a:tc>
                <a:extLst>
                  <a:ext uri="{0D108BD9-81ED-4DB2-BD59-A6C34878D82A}">
                    <a16:rowId xmlns:a16="http://schemas.microsoft.com/office/drawing/2014/main" val="1994171522"/>
                  </a:ext>
                </a:extLst>
              </a:tr>
              <a:tr h="370840">
                <a:tc>
                  <a:txBody>
                    <a:bodyPr/>
                    <a:lstStyle/>
                    <a:p>
                      <a:r>
                        <a:rPr lang="ru-RU" dirty="0"/>
                        <a:t>Кожа над отёком бледная, тёплая</a:t>
                      </a:r>
                    </a:p>
                  </a:txBody>
                  <a:tcPr/>
                </a:tc>
                <a:tc>
                  <a:txBody>
                    <a:bodyPr/>
                    <a:lstStyle/>
                    <a:p>
                      <a:r>
                        <a:rPr lang="ru-RU" dirty="0"/>
                        <a:t>Кожа над отёком пигментированная, холодная</a:t>
                      </a:r>
                    </a:p>
                  </a:txBody>
                  <a:tcPr/>
                </a:tc>
                <a:extLst>
                  <a:ext uri="{0D108BD9-81ED-4DB2-BD59-A6C34878D82A}">
                    <a16:rowId xmlns:a16="http://schemas.microsoft.com/office/drawing/2014/main" val="2766761509"/>
                  </a:ext>
                </a:extLst>
              </a:tr>
              <a:tr h="370840">
                <a:tc>
                  <a:txBody>
                    <a:bodyPr/>
                    <a:lstStyle/>
                    <a:p>
                      <a:r>
                        <a:rPr lang="ru-RU" dirty="0"/>
                        <a:t>Рыхлые, при надавливании быстро исчезают</a:t>
                      </a:r>
                    </a:p>
                  </a:txBody>
                  <a:tcPr/>
                </a:tc>
                <a:tc>
                  <a:txBody>
                    <a:bodyPr/>
                    <a:lstStyle/>
                    <a:p>
                      <a:r>
                        <a:rPr lang="ru-RU" dirty="0"/>
                        <a:t>Плотные, ямка при надавливании исчезает медленно</a:t>
                      </a:r>
                    </a:p>
                  </a:txBody>
                  <a:tcPr/>
                </a:tc>
                <a:extLst>
                  <a:ext uri="{0D108BD9-81ED-4DB2-BD59-A6C34878D82A}">
                    <a16:rowId xmlns:a16="http://schemas.microsoft.com/office/drawing/2014/main" val="2524926664"/>
                  </a:ext>
                </a:extLst>
              </a:tr>
              <a:tr h="370840">
                <a:tc>
                  <a:txBody>
                    <a:bodyPr/>
                    <a:lstStyle/>
                    <a:p>
                      <a:r>
                        <a:rPr lang="ru-RU" dirty="0"/>
                        <a:t>Печень из изменяется</a:t>
                      </a:r>
                    </a:p>
                  </a:txBody>
                  <a:tcPr/>
                </a:tc>
                <a:tc>
                  <a:txBody>
                    <a:bodyPr/>
                    <a:lstStyle/>
                    <a:p>
                      <a:r>
                        <a:rPr lang="ru-RU" dirty="0"/>
                        <a:t>Встречается увеличение печени</a:t>
                      </a:r>
                    </a:p>
                  </a:txBody>
                  <a:tcPr/>
                </a:tc>
                <a:extLst>
                  <a:ext uri="{0D108BD9-81ED-4DB2-BD59-A6C34878D82A}">
                    <a16:rowId xmlns:a16="http://schemas.microsoft.com/office/drawing/2014/main" val="1921631556"/>
                  </a:ext>
                </a:extLst>
              </a:tr>
              <a:tr h="370840">
                <a:tc>
                  <a:txBody>
                    <a:bodyPr/>
                    <a:lstStyle/>
                    <a:p>
                      <a:endParaRPr lang="ru-RU" dirty="0"/>
                    </a:p>
                  </a:txBody>
                  <a:tcPr/>
                </a:tc>
                <a:tc>
                  <a:txBody>
                    <a:bodyPr/>
                    <a:lstStyle/>
                    <a:p>
                      <a:endParaRPr lang="ru-RU" dirty="0"/>
                    </a:p>
                  </a:txBody>
                  <a:tcPr/>
                </a:tc>
                <a:extLst>
                  <a:ext uri="{0D108BD9-81ED-4DB2-BD59-A6C34878D82A}">
                    <a16:rowId xmlns:a16="http://schemas.microsoft.com/office/drawing/2014/main" val="697040007"/>
                  </a:ext>
                </a:extLst>
              </a:tr>
            </a:tbl>
          </a:graphicData>
        </a:graphic>
      </p:graphicFrame>
    </p:spTree>
    <p:extLst>
      <p:ext uri="{BB962C8B-B14F-4D97-AF65-F5344CB8AC3E}">
        <p14:creationId xmlns:p14="http://schemas.microsoft.com/office/powerpoint/2010/main" val="1829755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a:t>5. Методика перкуссии и пальпации почек, мочевого пузыря. Аускультация: выслушивание почечных артерий при их стенозе, диагностическое значение</a:t>
            </a:r>
          </a:p>
        </p:txBody>
      </p:sp>
      <p:sp>
        <p:nvSpPr>
          <p:cNvPr id="3" name="Объект 2"/>
          <p:cNvSpPr>
            <a:spLocks noGrp="1"/>
          </p:cNvSpPr>
          <p:nvPr>
            <p:ph idx="1"/>
          </p:nvPr>
        </p:nvSpPr>
        <p:spPr/>
        <p:txBody>
          <a:bodyPr>
            <a:normAutofit lnSpcReduction="10000"/>
          </a:bodyPr>
          <a:lstStyle/>
          <a:p>
            <a:r>
              <a:rPr lang="ru-RU" dirty="0"/>
              <a:t>Пальпация почек и мочевого пузыря. В норме почки практически никогда не пальпируются, лишь у лиц астенического телосложения (чаще у женщин) в вертикальном положении возможно </a:t>
            </a:r>
            <a:r>
              <a:rPr lang="ru-RU" dirty="0" err="1"/>
              <a:t>пропальпировать</a:t>
            </a:r>
            <a:r>
              <a:rPr lang="ru-RU" dirty="0"/>
              <a:t> нижний полюс правой почки. В патологии почки могут пальпироваться в связи с их увеличением (опухоль, </a:t>
            </a:r>
            <a:r>
              <a:rPr lang="ru-RU" dirty="0" err="1"/>
              <a:t>поликистоз</a:t>
            </a:r>
            <a:r>
              <a:rPr lang="ru-RU" dirty="0"/>
              <a:t> и др.) или опущением (нефроптоз).</a:t>
            </a:r>
          </a:p>
          <a:p>
            <a:r>
              <a:rPr lang="ru-RU" dirty="0"/>
              <a:t>Пальпация почек может проводиться в различных положениях больного: на спине, стоя, на боку (по </a:t>
            </a:r>
            <a:r>
              <a:rPr lang="ru-RU" dirty="0" err="1"/>
              <a:t>Израэлю</a:t>
            </a:r>
            <a:r>
              <a:rPr lang="ru-RU" dirty="0"/>
              <a:t>), сидя, в коленно-локтевом положении и т. д. В клинической практике почки пальпируют в горизонтальном положении больного, а также в положении пациента стоя.</a:t>
            </a:r>
          </a:p>
        </p:txBody>
      </p:sp>
    </p:spTree>
    <p:extLst>
      <p:ext uri="{BB962C8B-B14F-4D97-AF65-F5344CB8AC3E}">
        <p14:creationId xmlns:p14="http://schemas.microsoft.com/office/powerpoint/2010/main" val="1878108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304800"/>
            <a:ext cx="10515600" cy="6303818"/>
          </a:xfrm>
        </p:spPr>
        <p:txBody>
          <a:bodyPr/>
          <a:lstStyle/>
          <a:p>
            <a:r>
              <a:rPr lang="ru-RU" dirty="0"/>
              <a:t>При пальпации почек по методу Образцова-</a:t>
            </a:r>
            <a:r>
              <a:rPr lang="ru-RU" dirty="0" err="1"/>
              <a:t>Стражеско</a:t>
            </a:r>
            <a:r>
              <a:rPr lang="ru-RU" dirty="0"/>
              <a:t> больной лежит на спине с вытянутыми ногами, голова его располагается на низком изголовье, мышцы брюшного пресса максимально расслаблены, руки пациента находятся на грудной клетке. Врач сидит на стуле с правой стороны от больного. Пальпация проводится </a:t>
            </a:r>
            <a:r>
              <a:rPr lang="ru-RU" dirty="0" err="1"/>
              <a:t>бимануально</a:t>
            </a:r>
            <a:r>
              <a:rPr lang="ru-RU" dirty="0"/>
              <a:t>. </a:t>
            </a:r>
          </a:p>
          <a:p>
            <a:r>
              <a:rPr lang="ru-RU" dirty="0"/>
              <a:t>При пальпации правой почки врач подкладывает свою левую ладонную поверхность под правую поясничную область больного таким образом, чтобы кончики пальцев находились вблизи позвоночника, несколько ниже XII ребра. </a:t>
            </a:r>
          </a:p>
          <a:p>
            <a:r>
              <a:rPr lang="ru-RU" dirty="0"/>
              <a:t>При пальпации левой почки врач продвигает свою левую руку под туловище больного за позвоночник таким образом, чтобы ее ладонная поверхность была под левой половиной поясницы, чуть ниже XII ребра</a:t>
            </a:r>
          </a:p>
        </p:txBody>
      </p:sp>
    </p:spTree>
    <p:extLst>
      <p:ext uri="{BB962C8B-B14F-4D97-AF65-F5344CB8AC3E}">
        <p14:creationId xmlns:p14="http://schemas.microsoft.com/office/powerpoint/2010/main" val="3896406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443345"/>
            <a:ext cx="10515600" cy="6040582"/>
          </a:xfrm>
        </p:spPr>
        <p:txBody>
          <a:bodyPr>
            <a:normAutofit/>
          </a:bodyPr>
          <a:lstStyle/>
          <a:p>
            <a:r>
              <a:rPr lang="ru-RU" sz="1800" dirty="0"/>
              <a:t>Слегка согнутые четыре пальца пальпирующей правой руки врач устанавливает кнаружи от латерального края соответствующей (правой или левой) прямой мышцы живота пациента. При выдохе больного пальпирующие пальцы правой руки постепенно погружаются вглубь брюшной полости (в 2–3 этапа), одновременно приближая к ней левой ладонью поясничную область. Погружение пальпирующей правой руки производят настолько глубоко в брюшную полость, насколько это позволят расслабление мышц. брюшного пресса и толщина брюшной стенки больного. Достигнув «предела» погружения пальцев правой руки и надавливая одновременно ладонью левой руки на поясничную область, просят больного сделать неглубокий вдох животом </a:t>
            </a: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0692" y="2790453"/>
            <a:ext cx="5270615" cy="3693474"/>
          </a:xfrm>
          <a:prstGeom prst="rect">
            <a:avLst/>
          </a:prstGeom>
        </p:spPr>
      </p:pic>
    </p:spTree>
    <p:extLst>
      <p:ext uri="{BB962C8B-B14F-4D97-AF65-F5344CB8AC3E}">
        <p14:creationId xmlns:p14="http://schemas.microsoft.com/office/powerpoint/2010/main" val="10775454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812511"/>
          </a:xfrm>
        </p:spPr>
        <p:txBody>
          <a:bodyPr>
            <a:normAutofit/>
          </a:bodyPr>
          <a:lstStyle/>
          <a:p>
            <a:r>
              <a:rPr lang="ru-RU" sz="3200" dirty="0"/>
              <a:t>Перкуссия почек</a:t>
            </a:r>
          </a:p>
        </p:txBody>
      </p:sp>
      <p:sp>
        <p:nvSpPr>
          <p:cNvPr id="3" name="Объект 2"/>
          <p:cNvSpPr>
            <a:spLocks noGrp="1"/>
          </p:cNvSpPr>
          <p:nvPr>
            <p:ph idx="1"/>
          </p:nvPr>
        </p:nvSpPr>
        <p:spPr>
          <a:xfrm>
            <a:off x="838200" y="1316182"/>
            <a:ext cx="10515600" cy="4860781"/>
          </a:xfrm>
        </p:spPr>
        <p:txBody>
          <a:bodyPr>
            <a:normAutofit/>
          </a:bodyPr>
          <a:lstStyle/>
          <a:p>
            <a:r>
              <a:rPr lang="ru-RU" sz="2000" dirty="0"/>
              <a:t>Перкутировать почки у здоровых людей невозможно из-за их расположения. Для исследования почек имеется метод поколачивания. При этом врач кладет левую руку на поясницу пациента в зоне проекции почек, а пальцами или ребром ладони наносит по ней короткие и не очень сильные удары. Если при поколачивании пациент ощущает боль, симптом расценивается как положительный. </a:t>
            </a:r>
          </a:p>
          <a:p>
            <a:r>
              <a:rPr lang="ru-RU" sz="2000" dirty="0" err="1"/>
              <a:t>Перкуторно</a:t>
            </a:r>
            <a:r>
              <a:rPr lang="ru-RU" sz="2000" dirty="0"/>
              <a:t> можно определить также притупление над лобком при наполненном мочевом пузыре. </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6434" y="3516167"/>
            <a:ext cx="4519131" cy="2795733"/>
          </a:xfrm>
          <a:prstGeom prst="rect">
            <a:avLst/>
          </a:prstGeom>
        </p:spPr>
      </p:pic>
    </p:spTree>
    <p:extLst>
      <p:ext uri="{BB962C8B-B14F-4D97-AF65-F5344CB8AC3E}">
        <p14:creationId xmlns:p14="http://schemas.microsoft.com/office/powerpoint/2010/main" val="354194999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TotalTime>
  <Words>891</Words>
  <Application>Microsoft Office PowerPoint</Application>
  <PresentationFormat>Широкоэкранный</PresentationFormat>
  <Paragraphs>105</Paragraphs>
  <Slides>19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19</vt:i4>
      </vt:variant>
    </vt:vector>
  </HeadingPairs>
  <TitlesOfParts>
    <vt:vector size="23" baseType="lpstr">
      <vt:lpstr>Arial</vt:lpstr>
      <vt:lpstr>Calibri</vt:lpstr>
      <vt:lpstr>Calibri Light</vt:lpstr>
      <vt:lpstr>Тема Office</vt:lpstr>
      <vt:lpstr>Расспрос и осмотр больных с заболеваниями органов мочевыделения. Перкуссия и пальпация почек и мочевого пузыря.  Анализ мочи. Биохимический анализ крови при патологических синдромах. Общие представления о рентгенологических и ультразвуковых методах исследования почек и мочевыводящих путей</vt:lpstr>
      <vt:lpstr>1. Назовите основные жалобы при заболеваниях почек и мочевыводящих путей.</vt:lpstr>
      <vt:lpstr>2. Назовите заболевания почек и мочевыводящих путей, для которых характерна односторонняя локализация болей в пояснице, а для каких - двухсторонняя локализация.</vt:lpstr>
      <vt:lpstr>3. Назовите симптомы, характеризующие почечные отеки.</vt:lpstr>
      <vt:lpstr>4. Назовите отличительные признаки между отеками почечного и сердечного происхождения.</vt:lpstr>
      <vt:lpstr>5. Методика перкуссии и пальпации почек, мочевого пузыря. Аускультация: выслушивание почечных артерий при их стенозе, диагностическое значение</vt:lpstr>
      <vt:lpstr>Презентация PowerPoint</vt:lpstr>
      <vt:lpstr>Презентация PowerPoint</vt:lpstr>
      <vt:lpstr>Перкуссия почек</vt:lpstr>
      <vt:lpstr>Аускультация почек</vt:lpstr>
      <vt:lpstr>6.  Перечислите основные клинические синдромы при заболеваниях почек.</vt:lpstr>
      <vt:lpstr>7. Перечислите степени опущения почек и их характеристики.</vt:lpstr>
      <vt:lpstr>Презентация PowerPoint</vt:lpstr>
      <vt:lpstr>8. Общий анализ мочи, интерпретация.</vt:lpstr>
      <vt:lpstr> 9. Назовите содержание форменных элементов в анализе мочи по Нечипоренко и их количество в норме.</vt:lpstr>
      <vt:lpstr>10. Перечислите основные количественные характеристики, учитываемые в анализе мочи по пробе Зимницкого.</vt:lpstr>
      <vt:lpstr>11. Перечислите продукты белкового обмена, характеризующие наличие почечной недостаточности и их содержание в крови в норме.</vt:lpstr>
      <vt:lpstr>Презентация PowerPoint</vt:lpstr>
      <vt:lpstr>12. Перечислите другие методы исследования при заболеваниях почек и мочевыводящих путей.</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Расспрос и осмотр больных с заболеваниями органов мочевыделения. Перкуссия и пальпация почек и мочевого пузыря.  Анализ мочи. Биохимический анализ крови при патологических синдромах. Общие представления о рентгенологических и ультразвуковых методах исследования почек и мочевыводящих путей</dc:title>
  <dc:creator>darya.reshetova@outlook.com</dc:creator>
  <cp:lastModifiedBy>Ангелина</cp:lastModifiedBy>
  <cp:revision>12</cp:revision>
  <dcterms:created xsi:type="dcterms:W3CDTF">2020-05-05T11:59:50Z</dcterms:created>
  <dcterms:modified xsi:type="dcterms:W3CDTF">2020-05-06T08:46:30Z</dcterms:modified>
</cp:coreProperties>
</file>