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 id="266" r:id="rId12"/>
    <p:sldId id="267" r:id="rId13"/>
    <p:sldId id="268" r:id="rId14"/>
    <p:sldId id="269"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57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290954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3985251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2436697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181071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355311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B4BE8D8-47FF-4677-BB83-9B686F5F106C}"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65319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B4BE8D8-47FF-4677-BB83-9B686F5F106C}" type="datetimeFigureOut">
              <a:rPr lang="ru-RU" smtClean="0"/>
              <a:t>06.05.2020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1857393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B4BE8D8-47FF-4677-BB83-9B686F5F106C}" type="datetimeFigureOut">
              <a:rPr lang="ru-RU" smtClean="0"/>
              <a:t>06.05.2020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1747250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B4BE8D8-47FF-4677-BB83-9B686F5F106C}" type="datetimeFigureOut">
              <a:rPr lang="ru-RU" smtClean="0"/>
              <a:t>06.05.2020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2095174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B4BE8D8-47FF-4677-BB83-9B686F5F106C}"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152959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B4BE8D8-47FF-4677-BB83-9B686F5F106C}" type="datetimeFigureOut">
              <a:rPr lang="ru-RU" smtClean="0"/>
              <a:t>06.05.2020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ED7A5-FBF7-4DB5-A4D6-C65D33CC7094}" type="slidenum">
              <a:rPr lang="ru-RU" smtClean="0"/>
              <a:t>‹#›</a:t>
            </a:fld>
            <a:endParaRPr lang="ru-RU"/>
          </a:p>
        </p:txBody>
      </p:sp>
    </p:spTree>
    <p:extLst>
      <p:ext uri="{BB962C8B-B14F-4D97-AF65-F5344CB8AC3E}">
        <p14:creationId xmlns:p14="http://schemas.microsoft.com/office/powerpoint/2010/main" val="381892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4BE8D8-47FF-4677-BB83-9B686F5F106C}" type="datetimeFigureOut">
              <a:rPr lang="ru-RU" smtClean="0"/>
              <a:t>06.05.2020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CED7A5-FBF7-4DB5-A4D6-C65D33CC7094}" type="slidenum">
              <a:rPr lang="ru-RU" smtClean="0"/>
              <a:t>‹#›</a:t>
            </a:fld>
            <a:endParaRPr lang="ru-RU"/>
          </a:p>
        </p:txBody>
      </p:sp>
    </p:spTree>
    <p:extLst>
      <p:ext uri="{BB962C8B-B14F-4D97-AF65-F5344CB8AC3E}">
        <p14:creationId xmlns:p14="http://schemas.microsoft.com/office/powerpoint/2010/main" val="426294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2900" y="1363663"/>
            <a:ext cx="9144000" cy="2387600"/>
          </a:xfrm>
        </p:spPr>
        <p:txBody>
          <a:bodyPr>
            <a:normAutofit fontScale="90000"/>
          </a:bodyPr>
          <a:lstStyle/>
          <a:p>
            <a:r>
              <a:rPr lang="ru-RU" sz="3100" dirty="0">
                <a:latin typeface="+mn-lt"/>
              </a:rPr>
              <a:t>Тема: Расспрос и осмотр больных с заболеваниями органов мочевыделения. Перкуссия и пальпация почек и мочевого пузыря. </a:t>
            </a:r>
            <a:br>
              <a:rPr lang="ru-RU" sz="3100" dirty="0">
                <a:latin typeface="+mn-lt"/>
              </a:rPr>
            </a:br>
            <a:r>
              <a:rPr lang="ru-RU" sz="3100" dirty="0">
                <a:latin typeface="+mn-lt"/>
              </a:rPr>
              <a:t>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a:t>
            </a:r>
            <a:br>
              <a:rPr lang="ru-RU" sz="2400" dirty="0"/>
            </a:br>
            <a:endParaRPr lang="ru-RU" sz="2400" dirty="0"/>
          </a:p>
        </p:txBody>
      </p:sp>
      <p:sp>
        <p:nvSpPr>
          <p:cNvPr id="3" name="Подзаголовок 2"/>
          <p:cNvSpPr>
            <a:spLocks noGrp="1"/>
          </p:cNvSpPr>
          <p:nvPr>
            <p:ph type="subTitle" idx="1"/>
          </p:nvPr>
        </p:nvSpPr>
        <p:spPr>
          <a:xfrm>
            <a:off x="4521200" y="4833938"/>
            <a:ext cx="9144000" cy="1655762"/>
          </a:xfrm>
        </p:spPr>
        <p:txBody>
          <a:bodyPr/>
          <a:lstStyle/>
          <a:p>
            <a:r>
              <a:rPr lang="ru-RU" dirty="0"/>
              <a:t>Николаева </a:t>
            </a:r>
            <a:r>
              <a:rPr lang="ru-RU" dirty="0" err="1"/>
              <a:t>П.А</a:t>
            </a:r>
            <a:r>
              <a:rPr lang="ru-RU" dirty="0"/>
              <a:t>. </a:t>
            </a:r>
            <a:br>
              <a:rPr lang="ru-RU" dirty="0"/>
            </a:br>
            <a:r>
              <a:rPr lang="ru-RU" dirty="0"/>
              <a:t>Группа 7324 </a:t>
            </a:r>
            <a:br>
              <a:rPr lang="ru-RU" dirty="0"/>
            </a:br>
            <a:r>
              <a:rPr lang="ru-RU" dirty="0"/>
              <a:t>Преподаватель : Кулик </a:t>
            </a:r>
            <a:r>
              <a:rPr lang="ru-RU" dirty="0" err="1"/>
              <a:t>Н.А</a:t>
            </a:r>
            <a:r>
              <a:rPr lang="ru-RU" dirty="0"/>
              <a:t>.</a:t>
            </a:r>
          </a:p>
        </p:txBody>
      </p:sp>
    </p:spTree>
    <p:extLst>
      <p:ext uri="{BB962C8B-B14F-4D97-AF65-F5344CB8AC3E}">
        <p14:creationId xmlns:p14="http://schemas.microsoft.com/office/powerpoint/2010/main" val="1547141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rmAutofit/>
          </a:bodyPr>
          <a:lstStyle/>
          <a:p>
            <a:r>
              <a:rPr lang="ru-RU" sz="2800" dirty="0">
                <a:latin typeface="+mn-lt"/>
              </a:rPr>
              <a:t>Общий анализ мочи, интерпретация</a:t>
            </a:r>
          </a:p>
        </p:txBody>
      </p:sp>
      <p:sp>
        <p:nvSpPr>
          <p:cNvPr id="3" name="Объект 2"/>
          <p:cNvSpPr>
            <a:spLocks noGrp="1"/>
          </p:cNvSpPr>
          <p:nvPr>
            <p:ph idx="1"/>
          </p:nvPr>
        </p:nvSpPr>
        <p:spPr>
          <a:xfrm>
            <a:off x="0" y="1025524"/>
            <a:ext cx="12014200" cy="5743575"/>
          </a:xfrm>
        </p:spPr>
        <p:txBody>
          <a:bodyPr>
            <a:normAutofit fontScale="77500" lnSpcReduction="20000"/>
          </a:bodyPr>
          <a:lstStyle/>
          <a:p>
            <a:pPr marL="0" indent="0">
              <a:buNone/>
            </a:pPr>
            <a:r>
              <a:rPr lang="ru-RU" dirty="0"/>
              <a:t>Для диагностики различных заболеваний производят общий анализ мочи. Исследуют обычно утреннюю мочу, собранную в чистую сухую посуду.</a:t>
            </a:r>
          </a:p>
          <a:p>
            <a:pPr marL="0" indent="0">
              <a:buNone/>
            </a:pPr>
            <a:r>
              <a:rPr lang="ru-RU" dirty="0"/>
              <a:t>Исследование физических свойств мочи.</a:t>
            </a:r>
          </a:p>
          <a:p>
            <a:pPr marL="0" indent="0">
              <a:buNone/>
            </a:pPr>
            <a:r>
              <a:rPr lang="ru-RU" dirty="0"/>
              <a:t>Суточное количество в норме составляет </a:t>
            </a:r>
            <a:r>
              <a:rPr lang="ru-RU" b="1" dirty="0"/>
              <a:t>1-2 л., или 60-75% </a:t>
            </a:r>
            <a:r>
              <a:rPr lang="ru-RU" dirty="0"/>
              <a:t>от количества выпитой жидкости. Выделение более </a:t>
            </a:r>
            <a:r>
              <a:rPr lang="ru-RU" dirty="0" err="1"/>
              <a:t>2л</a:t>
            </a:r>
            <a:r>
              <a:rPr lang="ru-RU" dirty="0"/>
              <a:t>. (полиурия) или менее 500 мл. (</a:t>
            </a:r>
            <a:r>
              <a:rPr lang="ru-RU" dirty="0" err="1"/>
              <a:t>олигурия</a:t>
            </a:r>
            <a:r>
              <a:rPr lang="ru-RU" dirty="0"/>
              <a:t>) мочи является патологическим отклонением.</a:t>
            </a:r>
          </a:p>
          <a:p>
            <a:pPr marL="0" indent="0">
              <a:buNone/>
            </a:pPr>
            <a:r>
              <a:rPr lang="ru-RU" b="1" dirty="0"/>
              <a:t>Цвет мочи </a:t>
            </a:r>
            <a:r>
              <a:rPr lang="ru-RU" dirty="0"/>
              <a:t>зависит от концентрации в ней </a:t>
            </a:r>
            <a:r>
              <a:rPr lang="ru-RU" dirty="0" err="1"/>
              <a:t>урохрома</a:t>
            </a:r>
            <a:r>
              <a:rPr lang="ru-RU" dirty="0"/>
              <a:t> и других пигментов. В норме он бывает светло-желтый или желтый. Красноватый оттенок (цвет мясных помоев) мочи является признаком гематурии. При гемоглобинурии моча по цвету напоминает цвет кофе. Насыщенный темно-желтый цвет мочи (цвет пива) может быть обусловлен наличием в ней желчных пигментов. Темно-коричневый цвет мочи бывает при гипернефроме, </a:t>
            </a:r>
            <a:r>
              <a:rPr lang="ru-RU" dirty="0" err="1"/>
              <a:t>алкаптонурии</a:t>
            </a:r>
            <a:r>
              <a:rPr lang="ru-RU" dirty="0"/>
              <a:t>, отравлениях фенолом. Цвет мочи может изменяться при приеме </a:t>
            </a:r>
            <a:r>
              <a:rPr lang="ru-RU" dirty="0" err="1"/>
              <a:t>лекарственныхт</a:t>
            </a:r>
            <a:r>
              <a:rPr lang="ru-RU" dirty="0"/>
              <a:t> препаратов, употреблении в пищу некоторых овощей (свекла, ревень).</a:t>
            </a:r>
          </a:p>
          <a:p>
            <a:pPr marL="0" indent="0">
              <a:buNone/>
            </a:pPr>
            <a:r>
              <a:rPr lang="ru-RU" b="1" dirty="0"/>
              <a:t>Нормальная моча </a:t>
            </a:r>
            <a:r>
              <a:rPr lang="ru-RU" dirty="0"/>
              <a:t>прозрачная. Помутнение мочи может быть вызвано солями, клеточными элементами, слизью, жирами, бактериями</a:t>
            </a:r>
          </a:p>
          <a:p>
            <a:endParaRPr lang="ru-RU" b="1" dirty="0"/>
          </a:p>
          <a:p>
            <a:pPr marL="0" indent="0">
              <a:buNone/>
            </a:pPr>
            <a:r>
              <a:rPr lang="ru-RU" b="1" dirty="0"/>
              <a:t>Относительная плотность мочи </a:t>
            </a:r>
            <a:r>
              <a:rPr lang="ru-RU" dirty="0"/>
              <a:t>зависит от общего содержания в ней веществ, находящихся в растворенном или </a:t>
            </a:r>
            <a:r>
              <a:rPr lang="ru-RU" dirty="0" err="1"/>
              <a:t>колоидном</a:t>
            </a:r>
            <a:r>
              <a:rPr lang="ru-RU" dirty="0"/>
              <a:t> состоянии. Колебания этого показателя от 1008 до 10274 свидетельствуют о хорошей концентрационной способности почек. Снижение относительной плотности мочи (</a:t>
            </a:r>
            <a:r>
              <a:rPr lang="ru-RU" dirty="0" err="1"/>
              <a:t>гипостенурия</a:t>
            </a:r>
            <a:r>
              <a:rPr lang="ru-RU" dirty="0"/>
              <a:t>) наблюдается при значительной недостаточности функции почек.</a:t>
            </a:r>
          </a:p>
        </p:txBody>
      </p:sp>
    </p:spTree>
    <p:extLst>
      <p:ext uri="{BB962C8B-B14F-4D97-AF65-F5344CB8AC3E}">
        <p14:creationId xmlns:p14="http://schemas.microsoft.com/office/powerpoint/2010/main" val="2159928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latin typeface="+mn-lt"/>
              </a:rPr>
              <a:t>Назовите содержание форменных элементов в анализе мочи по Нечипоренко и их количество в норме.</a:t>
            </a:r>
          </a:p>
        </p:txBody>
      </p:sp>
      <p:sp>
        <p:nvSpPr>
          <p:cNvPr id="3" name="Объект 2"/>
          <p:cNvSpPr>
            <a:spLocks noGrp="1"/>
          </p:cNvSpPr>
          <p:nvPr>
            <p:ph idx="1"/>
          </p:nvPr>
        </p:nvSpPr>
        <p:spPr>
          <a:xfrm>
            <a:off x="368300" y="1816100"/>
            <a:ext cx="10985500" cy="4360863"/>
          </a:xfrm>
        </p:spPr>
        <p:txBody>
          <a:bodyPr>
            <a:normAutofit lnSpcReduction="10000"/>
          </a:bodyPr>
          <a:lstStyle/>
          <a:p>
            <a:pPr marL="0" indent="0">
              <a:buNone/>
            </a:pPr>
            <a:r>
              <a:rPr lang="ru-RU" dirty="0"/>
              <a:t>Цель анализа состоит в выявлении воспалительного процесса в мочевыделительной системе и определении количества форменных элементов — лейкоцитов, эритроцитов и цилиндров, — в единице объёма (обычно в 1 мл).</a:t>
            </a:r>
          </a:p>
          <a:p>
            <a:endParaRPr lang="ru-RU" dirty="0"/>
          </a:p>
          <a:p>
            <a:r>
              <a:rPr lang="ru-RU" dirty="0"/>
              <a:t>В норме допустимы следующие показатели:</a:t>
            </a:r>
          </a:p>
          <a:p>
            <a:endParaRPr lang="ru-RU" dirty="0"/>
          </a:p>
          <a:p>
            <a:r>
              <a:rPr lang="ru-RU" dirty="0"/>
              <a:t>Лейкоциты — до 2000;</a:t>
            </a:r>
          </a:p>
          <a:p>
            <a:r>
              <a:rPr lang="ru-RU" dirty="0"/>
              <a:t>Эритроциты — до 1000;</a:t>
            </a:r>
          </a:p>
          <a:p>
            <a:r>
              <a:rPr lang="ru-RU" dirty="0"/>
              <a:t>Цилиндры — до 20</a:t>
            </a:r>
          </a:p>
        </p:txBody>
      </p:sp>
    </p:spTree>
    <p:extLst>
      <p:ext uri="{BB962C8B-B14F-4D97-AF65-F5344CB8AC3E}">
        <p14:creationId xmlns:p14="http://schemas.microsoft.com/office/powerpoint/2010/main" val="503981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latin typeface="+mn-lt"/>
              </a:rPr>
              <a:t>Перечислите основные количественные характеристики, учитываемые в </a:t>
            </a:r>
            <a:r>
              <a:rPr lang="ru-RU" sz="2800" dirty="0" err="1">
                <a:latin typeface="+mn-lt"/>
              </a:rPr>
              <a:t>анали-зе</a:t>
            </a:r>
            <a:r>
              <a:rPr lang="ru-RU" sz="2800" dirty="0">
                <a:latin typeface="+mn-lt"/>
              </a:rPr>
              <a:t> мочи по пробе </a:t>
            </a:r>
            <a:r>
              <a:rPr lang="ru-RU" sz="2800" dirty="0" err="1">
                <a:latin typeface="+mn-lt"/>
              </a:rPr>
              <a:t>Зимницкого</a:t>
            </a:r>
            <a:r>
              <a:rPr lang="ru-RU" sz="2800" dirty="0">
                <a:latin typeface="+mn-lt"/>
              </a:rPr>
              <a:t>.</a:t>
            </a:r>
          </a:p>
        </p:txBody>
      </p:sp>
      <p:sp>
        <p:nvSpPr>
          <p:cNvPr id="3" name="Объект 2"/>
          <p:cNvSpPr>
            <a:spLocks noGrp="1"/>
          </p:cNvSpPr>
          <p:nvPr>
            <p:ph idx="1"/>
          </p:nvPr>
        </p:nvSpPr>
        <p:spPr/>
        <p:txBody>
          <a:bodyPr>
            <a:normAutofit fontScale="70000" lnSpcReduction="20000"/>
          </a:bodyPr>
          <a:lstStyle/>
          <a:p>
            <a:pPr marL="0" indent="0">
              <a:buNone/>
            </a:pPr>
            <a:r>
              <a:rPr lang="ru-RU" dirty="0"/>
              <a:t>Исследование предназначено для оценки концентрационной функции почек, </a:t>
            </a:r>
            <a:r>
              <a:rPr lang="ru-RU" dirty="0" err="1"/>
              <a:t>т.е</a:t>
            </a:r>
            <a:r>
              <a:rPr lang="ru-RU" dirty="0"/>
              <a:t> их способности к концентрированию и разведению.</a:t>
            </a:r>
          </a:p>
          <a:p>
            <a:endParaRPr lang="ru-RU" dirty="0"/>
          </a:p>
          <a:p>
            <a:pPr marL="0" indent="0">
              <a:buNone/>
            </a:pPr>
            <a:r>
              <a:rPr lang="ru-RU" dirty="0"/>
              <a:t>Мочу для анализа собирают в течение 24 часов. Во время теста определяют суточное, дневное и ночное количество мочи и относительную плотность мочи в каждой из 3-часовых порций (всего 8 порций). В норме у взрослого человека колебания объёма мочи в отдельных порциях составляют от 40 до 300 мл. Колебания относительной плотности мочи между максимальными и минимальными показателями должны составлять не менее 0,012–0,016 г/мл. Значительные суточные колебания относительной плотности связаны с сохраненной способностью почек концентрировать и разводить мочу в зависимости от постоянно меняющихся потребностей организма.</a:t>
            </a:r>
          </a:p>
          <a:p>
            <a:endParaRPr lang="ru-RU" dirty="0"/>
          </a:p>
          <a:p>
            <a:pPr marL="0" indent="0">
              <a:buNone/>
            </a:pPr>
            <a:r>
              <a:rPr lang="ru-RU" dirty="0"/>
              <a:t>Нормальная концентрационная функция почек характеризуется способностью увеличения в течение суток относительной плотности мочи до максимальных значений (свыше 1020 г/л). Нормальная способность к разведению — возможность снижения относительной плотности мочи ниже осмотической концентрации безбелковой плазмы, равной 1010–1012 г/мл. </a:t>
            </a:r>
          </a:p>
          <a:p>
            <a:pPr marL="0" indent="0">
              <a:buNone/>
            </a:pPr>
            <a:endParaRPr lang="ru-RU" dirty="0"/>
          </a:p>
        </p:txBody>
      </p:sp>
    </p:spTree>
    <p:extLst>
      <p:ext uri="{BB962C8B-B14F-4D97-AF65-F5344CB8AC3E}">
        <p14:creationId xmlns:p14="http://schemas.microsoft.com/office/powerpoint/2010/main" val="3787019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latin typeface="+mn-lt"/>
              </a:rPr>
              <a:t>Перечислите продукты белкового обмена, характеризующие наличие почечной недостаточности и их содержание в крови в норме.</a:t>
            </a:r>
          </a:p>
        </p:txBody>
      </p:sp>
      <p:sp>
        <p:nvSpPr>
          <p:cNvPr id="3" name="Объект 2"/>
          <p:cNvSpPr>
            <a:spLocks noGrp="1"/>
          </p:cNvSpPr>
          <p:nvPr>
            <p:ph idx="1"/>
          </p:nvPr>
        </p:nvSpPr>
        <p:spPr/>
        <p:txBody>
          <a:bodyPr>
            <a:normAutofit fontScale="92500" lnSpcReduction="10000"/>
          </a:bodyPr>
          <a:lstStyle/>
          <a:p>
            <a:r>
              <a:rPr lang="ru-RU" dirty="0"/>
              <a:t>Альбумин – наиболее часто выявляемый вид белка, однако могут обнаруживаться и другие белки, например иммуноглобулины, гемоглобин, миоглобин и другие. Степень протеинурии позволяет косвенно судить об уровне и тяжести поражения почек.</a:t>
            </a:r>
          </a:p>
          <a:p>
            <a:r>
              <a:rPr lang="ru-RU" dirty="0"/>
              <a:t>Цилиндры формируются в почечных канальцах из белка, лейкоцитов, эритроцитов, эпителия. Выявление цилиндров, особенно белковых, может указывать на почечное происхождение белковой недостаточности</a:t>
            </a:r>
          </a:p>
          <a:p>
            <a:r>
              <a:rPr lang="ru-RU" dirty="0"/>
              <a:t>Глобулины повышаются при воспалительных процессах, отражая активность воспаления или иммунной (защитной) системы. Снижение уровня глобулинов может указывать на заболевания почечных канальцев.</a:t>
            </a:r>
          </a:p>
        </p:txBody>
      </p:sp>
    </p:spTree>
    <p:extLst>
      <p:ext uri="{BB962C8B-B14F-4D97-AF65-F5344CB8AC3E}">
        <p14:creationId xmlns:p14="http://schemas.microsoft.com/office/powerpoint/2010/main" val="2644086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200" y="98425"/>
            <a:ext cx="10515600" cy="1325563"/>
          </a:xfrm>
        </p:spPr>
        <p:txBody>
          <a:bodyPr>
            <a:normAutofit/>
          </a:bodyPr>
          <a:lstStyle/>
          <a:p>
            <a:r>
              <a:rPr lang="ru-RU" sz="2800" dirty="0">
                <a:latin typeface="+mn-lt"/>
              </a:rPr>
              <a:t>Перечислите другие методы исследования при заболеваниях почек и мочевыводящих путей.</a:t>
            </a:r>
          </a:p>
        </p:txBody>
      </p:sp>
      <p:sp>
        <p:nvSpPr>
          <p:cNvPr id="3" name="Объект 2"/>
          <p:cNvSpPr>
            <a:spLocks noGrp="1"/>
          </p:cNvSpPr>
          <p:nvPr>
            <p:ph idx="1"/>
          </p:nvPr>
        </p:nvSpPr>
        <p:spPr>
          <a:xfrm>
            <a:off x="330200" y="1690688"/>
            <a:ext cx="11595100" cy="4976812"/>
          </a:xfrm>
        </p:spPr>
        <p:txBody>
          <a:bodyPr>
            <a:normAutofit fontScale="62500" lnSpcReduction="20000"/>
          </a:bodyPr>
          <a:lstStyle/>
          <a:p>
            <a:pPr marL="0" indent="0">
              <a:buNone/>
            </a:pPr>
            <a:r>
              <a:rPr lang="ru-RU" dirty="0"/>
              <a:t>Помимо обычного направления на клинический анализ мочи могут назначить еще несколько проб, которые помогут уточнить диагноз.</a:t>
            </a:r>
          </a:p>
          <a:p>
            <a:pPr marL="0" indent="0">
              <a:buNone/>
            </a:pPr>
            <a:r>
              <a:rPr lang="ru-RU" dirty="0"/>
              <a:t>Проба </a:t>
            </a:r>
            <a:r>
              <a:rPr lang="ru-RU" dirty="0" err="1"/>
              <a:t>Зимницкого</a:t>
            </a:r>
            <a:r>
              <a:rPr lang="ru-RU" dirty="0"/>
              <a:t>. Мочу в течение суток собирают через каждые 3 часа в отдельную посуду. В лаборатории исследуют объем и относительную плотность каждой порции мочи. В норме относительная плотность составляет от 1,010 до 1,025. Разница между максимальной и минимальной плотностью не должна быть меньше 0,007. Падение максимального уровня ниже 1,018 считается уже ненормальным.</a:t>
            </a:r>
          </a:p>
          <a:p>
            <a:pPr marL="0" indent="0">
              <a:buNone/>
            </a:pPr>
            <a:r>
              <a:rPr lang="ru-RU" dirty="0"/>
              <a:t>Проба </a:t>
            </a:r>
            <a:r>
              <a:rPr lang="ru-RU" dirty="0" err="1"/>
              <a:t>Аддис</a:t>
            </a:r>
            <a:r>
              <a:rPr lang="ru-RU" dirty="0"/>
              <a:t>—Каковского. Микроскопическое исследование осадка мочи. Определяют число форменных элементов крови. Число </a:t>
            </a:r>
            <a:r>
              <a:rPr lang="ru-RU" dirty="0" err="1"/>
              <a:t>Аддис</a:t>
            </a:r>
            <a:r>
              <a:rPr lang="ru-RU" dirty="0"/>
              <a:t>—Каковского для нормальной мочи составляет: эритроцитов – 1 млн, лейкоцитов – до 2 млн, цилиндров – до 20 тыс.</a:t>
            </a:r>
          </a:p>
          <a:p>
            <a:pPr marL="0" indent="0">
              <a:buNone/>
            </a:pPr>
            <a:r>
              <a:rPr lang="ru-RU" dirty="0"/>
              <a:t>Метод Нечипоренко. Основан на подсчете форменных элементов крови в моче. При нормальной функции почек в 1 мл мочи здорового человека содержится до 2000 лейкоцитов, до 1000 эритроцитов и до 10 цилиндров.</a:t>
            </a:r>
          </a:p>
          <a:p>
            <a:pPr marL="0" indent="0">
              <a:buNone/>
            </a:pPr>
            <a:r>
              <a:rPr lang="ru-RU" dirty="0"/>
              <a:t>Рентгенографическое и ультразвуковое исследование.</a:t>
            </a:r>
            <a:br>
              <a:rPr lang="ru-RU" dirty="0"/>
            </a:br>
            <a:r>
              <a:rPr lang="ru-RU" dirty="0"/>
              <a:t>При рентгенографии производится съемка поясничной области. Иногда вводят специальный раствор с контрастным веществом, чтобы проследить процесс работы почек. Не нужно этого бояться, это вещество абсолютно безвредно для вашего здоровья. Сама рентгенография, если она проводится нечасто, также не представляет вреда для организма.</a:t>
            </a:r>
          </a:p>
          <a:p>
            <a:pPr marL="0" indent="0">
              <a:buNone/>
            </a:pPr>
            <a:r>
              <a:rPr lang="ru-RU" dirty="0"/>
              <a:t>Более эффективным методом диагностики заболеваний почек является ультразвуковое обследование (</a:t>
            </a:r>
            <a:r>
              <a:rPr lang="ru-RU" dirty="0" err="1"/>
              <a:t>УЗИ</a:t>
            </a:r>
            <a:r>
              <a:rPr lang="ru-RU" dirty="0"/>
              <a:t>). У этого метода исследования нет противопоказаний и побочных эффектов, он абсолютно безопасен для здоровья.</a:t>
            </a:r>
          </a:p>
        </p:txBody>
      </p:sp>
    </p:spTree>
    <p:extLst>
      <p:ext uri="{BB962C8B-B14F-4D97-AF65-F5344CB8AC3E}">
        <p14:creationId xmlns:p14="http://schemas.microsoft.com/office/powerpoint/2010/main" val="4134888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700" y="136525"/>
            <a:ext cx="10515600" cy="1325563"/>
          </a:xfrm>
        </p:spPr>
        <p:txBody>
          <a:bodyPr>
            <a:noAutofit/>
          </a:bodyPr>
          <a:lstStyle/>
          <a:p>
            <a:r>
              <a:rPr lang="ru-RU" sz="3200" dirty="0">
                <a:latin typeface="+mn-lt"/>
              </a:rPr>
              <a:t>Назовите основные жалобы при заболеваниях почек и мочевыводящих путей.</a:t>
            </a:r>
          </a:p>
        </p:txBody>
      </p:sp>
      <p:sp>
        <p:nvSpPr>
          <p:cNvPr id="3" name="Объект 2"/>
          <p:cNvSpPr>
            <a:spLocks noGrp="1"/>
          </p:cNvSpPr>
          <p:nvPr>
            <p:ph idx="1"/>
          </p:nvPr>
        </p:nvSpPr>
        <p:spPr>
          <a:xfrm>
            <a:off x="139700" y="1462088"/>
            <a:ext cx="11811000" cy="5103812"/>
          </a:xfrm>
        </p:spPr>
        <p:txBody>
          <a:bodyPr>
            <a:normAutofit fontScale="85000" lnSpcReduction="20000"/>
          </a:bodyPr>
          <a:lstStyle/>
          <a:p>
            <a:pPr marL="0" indent="0">
              <a:buNone/>
            </a:pPr>
            <a:r>
              <a:rPr lang="ru-RU" dirty="0"/>
              <a:t>Наиболее часто больные с патологией мочевыделительной системы жалуются на</a:t>
            </a:r>
            <a:br>
              <a:rPr lang="ru-RU" dirty="0"/>
            </a:br>
            <a:r>
              <a:rPr lang="ru-RU" dirty="0"/>
              <a:t>-боли в поясничной области, </a:t>
            </a:r>
            <a:br>
              <a:rPr lang="ru-RU" dirty="0"/>
            </a:br>
            <a:r>
              <a:rPr lang="ru-RU" dirty="0"/>
              <a:t>-нарушение мочеотделения, </a:t>
            </a:r>
            <a:br>
              <a:rPr lang="ru-RU" dirty="0"/>
            </a:br>
            <a:r>
              <a:rPr lang="ru-RU" dirty="0"/>
              <a:t>-отеки, </a:t>
            </a:r>
            <a:br>
              <a:rPr lang="ru-RU" dirty="0"/>
            </a:br>
            <a:r>
              <a:rPr lang="ru-RU" dirty="0"/>
              <a:t>-головную боль </a:t>
            </a:r>
            <a:br>
              <a:rPr lang="ru-RU" dirty="0"/>
            </a:br>
            <a:r>
              <a:rPr lang="ru-RU" dirty="0"/>
              <a:t>-нарушение зрения.</a:t>
            </a:r>
          </a:p>
          <a:p>
            <a:endParaRPr lang="ru-RU" dirty="0"/>
          </a:p>
          <a:p>
            <a:pPr marL="0" indent="0">
              <a:buNone/>
            </a:pPr>
            <a:r>
              <a:rPr lang="ru-RU" dirty="0"/>
              <a:t>При декомпенсации почечной деятельности и развитии азотемии больные жалуются на </a:t>
            </a:r>
            <a:br>
              <a:rPr lang="ru-RU" dirty="0"/>
            </a:br>
            <a:r>
              <a:rPr lang="ru-RU" dirty="0"/>
              <a:t>зуд кожи, </a:t>
            </a:r>
            <a:br>
              <a:rPr lang="ru-RU" dirty="0"/>
            </a:br>
            <a:r>
              <a:rPr lang="ru-RU" dirty="0"/>
              <a:t>плохой запах изо рта, </a:t>
            </a:r>
            <a:br>
              <a:rPr lang="ru-RU" dirty="0"/>
            </a:br>
            <a:r>
              <a:rPr lang="ru-RU" dirty="0"/>
              <a:t>носовые кровотечения, </a:t>
            </a:r>
            <a:br>
              <a:rPr lang="ru-RU" dirty="0"/>
            </a:br>
            <a:r>
              <a:rPr lang="ru-RU" dirty="0"/>
              <a:t>сухость кожи и слизистых оболочек, </a:t>
            </a:r>
            <a:br>
              <a:rPr lang="ru-RU" dirty="0"/>
            </a:br>
            <a:r>
              <a:rPr lang="ru-RU" dirty="0"/>
              <a:t>тошноту, рвоту, жажду и сухость во рту.</a:t>
            </a:r>
          </a:p>
          <a:p>
            <a:endParaRPr lang="ru-RU" dirty="0"/>
          </a:p>
          <a:p>
            <a:pPr marL="0" indent="0">
              <a:buNone/>
            </a:pPr>
            <a:r>
              <a:rPr lang="ru-RU" dirty="0"/>
              <a:t>При тяжелом и осложненном течении заболеваний почек больные могут предъявлять жалобы, свидетельствующие о вовлечении других органов и систем</a:t>
            </a:r>
          </a:p>
        </p:txBody>
      </p:sp>
    </p:spTree>
    <p:extLst>
      <p:ext uri="{BB962C8B-B14F-4D97-AF65-F5344CB8AC3E}">
        <p14:creationId xmlns:p14="http://schemas.microsoft.com/office/powerpoint/2010/main" val="2672469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200" y="111125"/>
            <a:ext cx="10515600" cy="1325563"/>
          </a:xfrm>
        </p:spPr>
        <p:txBody>
          <a:bodyPr>
            <a:normAutofit/>
          </a:bodyPr>
          <a:lstStyle/>
          <a:p>
            <a:r>
              <a:rPr lang="ru-RU" sz="2400" dirty="0">
                <a:latin typeface="+mn-lt"/>
              </a:rPr>
              <a:t>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a:t>
            </a:r>
          </a:p>
        </p:txBody>
      </p:sp>
      <p:sp>
        <p:nvSpPr>
          <p:cNvPr id="3" name="Объект 2"/>
          <p:cNvSpPr>
            <a:spLocks noGrp="1"/>
          </p:cNvSpPr>
          <p:nvPr>
            <p:ph idx="1"/>
          </p:nvPr>
        </p:nvSpPr>
        <p:spPr>
          <a:xfrm>
            <a:off x="368300" y="1584325"/>
            <a:ext cx="10515600" cy="4351338"/>
          </a:xfrm>
        </p:spPr>
        <p:txBody>
          <a:bodyPr>
            <a:normAutofit fontScale="77500" lnSpcReduction="20000"/>
          </a:bodyPr>
          <a:lstStyle/>
          <a:p>
            <a:pPr marL="0" indent="0">
              <a:buNone/>
            </a:pPr>
            <a:r>
              <a:rPr lang="ru-RU" b="1" dirty="0"/>
              <a:t>Боли в области поясницы </a:t>
            </a:r>
            <a:r>
              <a:rPr lang="ru-RU" dirty="0"/>
              <a:t>являются признаком раздражения, растяжения или воспаления почечной капсулы, лоханки, мочеточника. Паренхима почек болевых рецепторов не имеет, поэтому многие заболевания почек протекают без болей. Наиболее частой причиной возникновения боли служат почечно-каменная болезнь, пиелонефрит, острый нефрит, воспаление околопочечной клетчатки.</a:t>
            </a:r>
          </a:p>
          <a:p>
            <a:pPr marL="0" indent="0">
              <a:buNone/>
            </a:pPr>
            <a:r>
              <a:rPr lang="ru-RU" dirty="0"/>
              <a:t>При воспалительных заболеваниях паренхимы почек боли носят постоянный характер, умеренные, ноющие, локализуются в проекции почек.</a:t>
            </a:r>
          </a:p>
          <a:p>
            <a:pPr marL="0" indent="0">
              <a:buNone/>
            </a:pPr>
            <a:endParaRPr lang="ru-RU" dirty="0"/>
          </a:p>
          <a:p>
            <a:pPr marL="0" indent="0">
              <a:buNone/>
            </a:pPr>
            <a:r>
              <a:rPr lang="ru-RU" dirty="0"/>
              <a:t>Боли по типу почечной колики возникают наиболее часто при закупорке мочеточника камнем, слизистой пробкой, гноем или при его перегибе. Эти боли чаще всего возникают внезапно, носят режущий характер, с периодами затишья и обострения. </a:t>
            </a:r>
            <a:r>
              <a:rPr lang="ru-RU" b="1" dirty="0"/>
              <a:t>Боли обычно односторонние</a:t>
            </a:r>
            <a:r>
              <a:rPr lang="ru-RU" dirty="0"/>
              <a:t>, </a:t>
            </a:r>
            <a:r>
              <a:rPr lang="ru-RU" dirty="0" err="1"/>
              <a:t>иррадиируют</a:t>
            </a:r>
            <a:r>
              <a:rPr lang="ru-RU" dirty="0"/>
              <a:t> в подреберье, вниз по ходу мочеточника, в мочеиспускательный канал и обусловлены быстрым переполнением мочой почечной лоханки, </a:t>
            </a:r>
            <a:r>
              <a:rPr lang="ru-RU" dirty="0" err="1"/>
              <a:t>спазмированием</a:t>
            </a:r>
            <a:r>
              <a:rPr lang="ru-RU" dirty="0"/>
              <a:t> мочеточника в зоне препятствия.</a:t>
            </a:r>
          </a:p>
        </p:txBody>
      </p:sp>
    </p:spTree>
    <p:extLst>
      <p:ext uri="{BB962C8B-B14F-4D97-AF65-F5344CB8AC3E}">
        <p14:creationId xmlns:p14="http://schemas.microsoft.com/office/powerpoint/2010/main" val="2365274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900" y="0"/>
            <a:ext cx="10515600" cy="1325563"/>
          </a:xfrm>
        </p:spPr>
        <p:txBody>
          <a:bodyPr>
            <a:normAutofit/>
          </a:bodyPr>
          <a:lstStyle/>
          <a:p>
            <a:r>
              <a:rPr lang="ru-RU" sz="2400" dirty="0">
                <a:latin typeface="+mn-lt"/>
              </a:rPr>
              <a:t>Назовите симптомы, характеризующие почечные отеки.</a:t>
            </a:r>
          </a:p>
        </p:txBody>
      </p:sp>
      <p:sp>
        <p:nvSpPr>
          <p:cNvPr id="3" name="Объект 2"/>
          <p:cNvSpPr>
            <a:spLocks noGrp="1"/>
          </p:cNvSpPr>
          <p:nvPr>
            <p:ph idx="1"/>
          </p:nvPr>
        </p:nvSpPr>
        <p:spPr>
          <a:xfrm>
            <a:off x="292100" y="1457325"/>
            <a:ext cx="10515600" cy="4351338"/>
          </a:xfrm>
        </p:spPr>
        <p:txBody>
          <a:bodyPr>
            <a:normAutofit fontScale="85000" lnSpcReduction="20000"/>
          </a:bodyPr>
          <a:lstStyle/>
          <a:p>
            <a:pPr marL="0" indent="0">
              <a:buNone/>
            </a:pPr>
            <a:r>
              <a:rPr lang="ru-RU" dirty="0"/>
              <a:t>Почечные отеки могут развиться очень быстро — меньше, чем за сутки. Отеки появляются преимущественно на лице. Отеки под глазами заметны утром. Также могут локализоваться на конечностях, брюшной стенке. При перемене позы тела быстро смещаются. Часто происходит скопление жидкости — асцит или гидроторакс. Отечная кожа мягкая или плотноватая, бледная, сухая.</a:t>
            </a:r>
          </a:p>
          <a:p>
            <a:endParaRPr lang="ru-RU" dirty="0"/>
          </a:p>
          <a:p>
            <a:pPr marL="0" indent="0">
              <a:buNone/>
            </a:pPr>
            <a:r>
              <a:rPr lang="ru-RU" dirty="0"/>
              <a:t>Отеки при заболеваниях почек могут сопровождаться уменьшением количества выделяемой мочи, изменением ее цвета, возможно появление крови (эритроцитов) и белка в анализе мочи. Появляется боль в области поясницы. </a:t>
            </a:r>
            <a:br>
              <a:rPr lang="ru-RU" dirty="0"/>
            </a:br>
            <a:r>
              <a:rPr lang="ru-RU" dirty="0"/>
              <a:t>К неспецифическим проявлениям относятся головная боль, слабость. Одышки, увеличения печени, характерных для недостаточности кровообращения, не наблюдается. Почечные отеки могут стать следствием перенесенного инфекционного заболевания.</a:t>
            </a:r>
          </a:p>
        </p:txBody>
      </p:sp>
    </p:spTree>
    <p:extLst>
      <p:ext uri="{BB962C8B-B14F-4D97-AF65-F5344CB8AC3E}">
        <p14:creationId xmlns:p14="http://schemas.microsoft.com/office/powerpoint/2010/main" val="1328192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latin typeface="+mn-lt"/>
              </a:rPr>
              <a:t>Назовите отличительные признаки между отеками почечного и сердечного происхождения.</a:t>
            </a:r>
          </a:p>
        </p:txBody>
      </p:sp>
      <p:sp>
        <p:nvSpPr>
          <p:cNvPr id="3" name="Объект 2"/>
          <p:cNvSpPr>
            <a:spLocks noGrp="1"/>
          </p:cNvSpPr>
          <p:nvPr>
            <p:ph idx="1"/>
          </p:nvPr>
        </p:nvSpPr>
        <p:spPr/>
        <p:txBody>
          <a:bodyPr>
            <a:normAutofit lnSpcReduction="10000"/>
          </a:bodyPr>
          <a:lstStyle/>
          <a:p>
            <a:pPr marL="0" indent="0">
              <a:buNone/>
            </a:pPr>
            <a:r>
              <a:rPr lang="ru-RU" dirty="0"/>
              <a:t>Почечные отеки имеют некоторые особенности, каких нет у сердечных: </a:t>
            </a:r>
            <a:r>
              <a:rPr lang="ru-RU" b="1" dirty="0"/>
              <a:t>они чаще возникают по утрам. </a:t>
            </a:r>
            <a:br>
              <a:rPr lang="ru-RU" b="1" dirty="0"/>
            </a:br>
            <a:r>
              <a:rPr lang="ru-RU" dirty="0"/>
              <a:t>Сначала появляются на лице, а вниз распространяются по мере прогрессирования заболевания почек. </a:t>
            </a:r>
            <a:br>
              <a:rPr lang="ru-RU" dirty="0"/>
            </a:br>
            <a:r>
              <a:rPr lang="ru-RU" dirty="0"/>
              <a:t>Они могут возникнуть внезапно в результате накопления в организме жидкости и распространиться сверху вниз равномерно. Но столь же быстро, как возникают, почечные отеки могут рассосаться и исчезнуть. </a:t>
            </a:r>
          </a:p>
          <a:p>
            <a:pPr marL="0" indent="0">
              <a:buNone/>
            </a:pPr>
            <a:r>
              <a:rPr lang="ru-RU" dirty="0"/>
              <a:t>При хронических заболеваниях почек перед появлением отеков начинает быстро нарастать вес (за счет скрытых отеков), чего не бывает у тех, у кого больное сердце.</a:t>
            </a:r>
          </a:p>
        </p:txBody>
      </p:sp>
    </p:spTree>
    <p:extLst>
      <p:ext uri="{BB962C8B-B14F-4D97-AF65-F5344CB8AC3E}">
        <p14:creationId xmlns:p14="http://schemas.microsoft.com/office/powerpoint/2010/main" val="3695319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rmAutofit/>
          </a:bodyPr>
          <a:lstStyle/>
          <a:p>
            <a:r>
              <a:rPr lang="ru-RU" sz="2400" dirty="0">
                <a:latin typeface="+mn-lt"/>
              </a:rPr>
              <a:t>Методика перкуссии и пальпации почек, мочевого пузыря. Аускультация: выслушивание почечных артерий при их стенозе, диагностическое значение</a:t>
            </a:r>
          </a:p>
        </p:txBody>
      </p:sp>
      <p:sp>
        <p:nvSpPr>
          <p:cNvPr id="4" name="Объект 3"/>
          <p:cNvSpPr>
            <a:spLocks noGrp="1"/>
          </p:cNvSpPr>
          <p:nvPr>
            <p:ph idx="1"/>
          </p:nvPr>
        </p:nvSpPr>
        <p:spPr>
          <a:xfrm>
            <a:off x="0" y="1008062"/>
            <a:ext cx="12192000" cy="5392737"/>
          </a:xfrm>
        </p:spPr>
        <p:txBody>
          <a:bodyPr>
            <a:noAutofit/>
          </a:bodyPr>
          <a:lstStyle/>
          <a:p>
            <a:pPr marL="0" indent="0">
              <a:buNone/>
            </a:pPr>
            <a:r>
              <a:rPr lang="ru-RU" sz="1500" dirty="0"/>
              <a:t>Пальпация почек:</a:t>
            </a:r>
          </a:p>
          <a:p>
            <a:pPr marL="0" indent="0">
              <a:buNone/>
            </a:pPr>
            <a:r>
              <a:rPr lang="ru-RU" sz="1500" dirty="0"/>
              <a:t>Положение врача: сидя справа от больного, лицом к головной части кровати.</a:t>
            </a:r>
            <a:br>
              <a:rPr lang="ru-RU" sz="1500" dirty="0"/>
            </a:br>
            <a:r>
              <a:rPr lang="ru-RU" sz="1500" dirty="0"/>
              <a:t>Положение больного: лежа на спине, ноги и руки вытянуты, мышцы расслаблены.</a:t>
            </a:r>
          </a:p>
          <a:p>
            <a:pPr marL="0" indent="0">
              <a:buNone/>
            </a:pPr>
            <a:r>
              <a:rPr lang="ru-RU" sz="1500" dirty="0"/>
              <a:t>Первый момент пальпации– установка рук врача (</a:t>
            </a:r>
            <a:r>
              <a:rPr lang="ru-RU" sz="1500" dirty="0" err="1"/>
              <a:t>Рис.6.2</a:t>
            </a:r>
            <a:r>
              <a:rPr lang="ru-RU" sz="1500" dirty="0"/>
              <a:t>.): левую руку со сложенными вместе пальцами подводят сзади под больного под </a:t>
            </a:r>
            <a:r>
              <a:rPr lang="ru-RU" sz="1500" dirty="0" err="1"/>
              <a:t>XII</a:t>
            </a:r>
            <a:r>
              <a:rPr lang="ru-RU" sz="1500" dirty="0"/>
              <a:t> ребро, при пальпации левой почки — левую руку продвигают дальше под левую поясничную область. Правую руку, </a:t>
            </a:r>
            <a:r>
              <a:rPr lang="ru-RU" sz="1500" dirty="0" err="1"/>
              <a:t>II</a:t>
            </a:r>
            <a:r>
              <a:rPr lang="ru-RU" sz="1500" dirty="0"/>
              <a:t>—V пальцы которой согнуты по одной линии, устанавливают у края реберной дуги в области фланка снаружи от края соответствующей прямой мышцы живота. Направление пальцев правой руки - перпендикулярно к левой.</a:t>
            </a:r>
          </a:p>
          <a:p>
            <a:pPr marL="0" indent="0">
              <a:buNone/>
            </a:pPr>
            <a:r>
              <a:rPr lang="ru-RU" sz="1500" dirty="0"/>
              <a:t>Второй момент пальпации (сближение рук): при каждом выдохе врач постепенно продвигает концы пальцев правой руки к задней стенке брюшной полости до сближения с пальцами левой руки. Левая рука при этом активна: приподнимает кпереди поясничную область, приближая этим почку, лежащую на поясничных мышцах, к правой руке. Третий момент пальпации – собственно пальпация (</a:t>
            </a:r>
            <a:r>
              <a:rPr lang="ru-RU" sz="1500" dirty="0" err="1"/>
              <a:t>Рис.6.3</a:t>
            </a:r>
            <a:r>
              <a:rPr lang="ru-RU" sz="1500" dirty="0"/>
              <a:t>.): когда пальцы рук сблизились, больному предлагают сделать глубокий вдох "животом". Если почка доступна пальпации, нижний полюс ее подходит под пальцы правой руки, которыми врач захватывает почку, усилив давление сзади. Таким образом, почка оказывается ущемленной между пальцами правой и левой руки. Затем делается скользящее движение пальцами правой руки вниз во время выдоха, в этот момент возникает представление о толщине нижнего полюса почки, ее форме, характере поверхности, консистенции, чувствительности и степени подвижности. В случае значительного опущения и смещения почки, следуя указанной методике, удается продвинуть пальцы правой руки за верхний полюс почки и пощупать всю почку целиком, определив ее поверхность, форму, размер и степень смешения вниз, вверх, в сторону.</a:t>
            </a:r>
          </a:p>
          <a:p>
            <a:pPr marL="0" indent="0">
              <a:buNone/>
            </a:pPr>
            <a:r>
              <a:rPr lang="ru-RU" sz="1500" dirty="0"/>
              <a:t>Положение больного стоя, лицом к врачу; врач сидит перед больным. Положение рук врача и методика пальпации аналогичны пальпации в положении лежа.</a:t>
            </a:r>
          </a:p>
          <a:p>
            <a:pPr marL="0" indent="0">
              <a:buNone/>
            </a:pPr>
            <a:r>
              <a:rPr lang="ru-RU" sz="1500" dirty="0"/>
              <a:t>У здорового человека почки не пальпируются. </a:t>
            </a:r>
            <a:r>
              <a:rPr lang="ru-RU" sz="1500" dirty="0" err="1"/>
              <a:t>Пропальпировать</a:t>
            </a:r>
            <a:r>
              <a:rPr lang="ru-RU" sz="1500" dirty="0"/>
              <a:t> можно только увеличенную не менее чем в 1,5 – 2 раза почку (</a:t>
            </a:r>
            <a:r>
              <a:rPr lang="ru-RU" sz="1500" dirty="0" err="1"/>
              <a:t>поликистоз</a:t>
            </a:r>
            <a:r>
              <a:rPr lang="ru-RU" sz="1500" dirty="0"/>
              <a:t>, гидронефроз). Неизмененная почка может </a:t>
            </a:r>
            <a:r>
              <a:rPr lang="ru-RU" sz="1500" dirty="0" err="1"/>
              <a:t>пропальпироваться</a:t>
            </a:r>
            <a:r>
              <a:rPr lang="ru-RU" sz="1500" dirty="0"/>
              <a:t> при опущении (нефроптоз).</a:t>
            </a:r>
          </a:p>
          <a:p>
            <a:pPr marL="0" indent="0">
              <a:buNone/>
            </a:pPr>
            <a:r>
              <a:rPr lang="ru-RU" sz="1500" dirty="0"/>
              <a:t>Различают 3 степени опущения почек:</a:t>
            </a:r>
            <a:br>
              <a:rPr lang="ru-RU" sz="1500" dirty="0"/>
            </a:br>
            <a:r>
              <a:rPr lang="ru-RU" sz="1500" dirty="0"/>
              <a:t>1 степень — пальпируется нижний полюс.</a:t>
            </a:r>
            <a:br>
              <a:rPr lang="ru-RU" sz="1500" dirty="0"/>
            </a:br>
            <a:r>
              <a:rPr lang="ru-RU" sz="1500" dirty="0"/>
              <a:t>2 степень — пальпируется вся почка, она хорошо подвижна.</a:t>
            </a:r>
            <a:br>
              <a:rPr lang="ru-RU" sz="1500" dirty="0"/>
            </a:br>
            <a:r>
              <a:rPr lang="ru-RU" sz="1500" dirty="0"/>
              <a:t>3 степень — почка смещена в противоположную сторону за линию позвоночника</a:t>
            </a:r>
            <a:r>
              <a:rPr lang="ru-RU" sz="1600" dirty="0"/>
              <a:t>.</a:t>
            </a:r>
          </a:p>
        </p:txBody>
      </p:sp>
    </p:spTree>
    <p:extLst>
      <p:ext uri="{BB962C8B-B14F-4D97-AF65-F5344CB8AC3E}">
        <p14:creationId xmlns:p14="http://schemas.microsoft.com/office/powerpoint/2010/main" val="1823759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7000" y="190500"/>
            <a:ext cx="5003800" cy="5986463"/>
          </a:xfrm>
        </p:spPr>
        <p:txBody>
          <a:bodyPr>
            <a:normAutofit fontScale="70000" lnSpcReduction="20000"/>
          </a:bodyPr>
          <a:lstStyle/>
          <a:p>
            <a:pPr marL="0" indent="0">
              <a:buNone/>
            </a:pPr>
            <a:r>
              <a:rPr lang="ru-RU" dirty="0"/>
              <a:t>Пальпация мочевого пузыря</a:t>
            </a:r>
          </a:p>
          <a:p>
            <a:pPr marL="0" indent="0">
              <a:buNone/>
            </a:pPr>
            <a:endParaRPr lang="ru-RU" dirty="0"/>
          </a:p>
          <a:p>
            <a:pPr marL="0" indent="0">
              <a:buNone/>
            </a:pPr>
            <a:r>
              <a:rPr lang="ru-RU" dirty="0"/>
              <a:t>Пальпация осуществляется в положении больного лежа на спине, а врача – сидя справа от исследуемого, лицом к нему.</a:t>
            </a:r>
          </a:p>
          <a:p>
            <a:pPr marL="0" indent="0">
              <a:buNone/>
            </a:pPr>
            <a:r>
              <a:rPr lang="ru-RU" dirty="0"/>
              <a:t>Врач правой (пальпирующей) руке придает положение как для пальпации почек, кладет ее плашмя ладонной поверхностью на нижнюю часть живота (направление кисти продольно оси тела) так, чтобы линия кончиков пальцев оказалась на уровне </a:t>
            </a:r>
            <a:r>
              <a:rPr lang="ru-RU" dirty="0" err="1"/>
              <a:t>перкуторно</a:t>
            </a:r>
            <a:r>
              <a:rPr lang="ru-RU" dirty="0"/>
              <a:t> найденной верхней границы мочевого пузыря (Рис. 6.3.).</a:t>
            </a:r>
          </a:p>
          <a:p>
            <a:pPr marL="0" indent="0">
              <a:buNone/>
            </a:pPr>
            <a:r>
              <a:rPr lang="ru-RU" dirty="0"/>
              <a:t>Одновременно с выдохом врач погружает пальцы внутрь брюшной полости. При этом он может ладонной поверхностью кисти ощутить полусферическую поверхность мочевого пузыря (в случае его увеличения). Смещая кисть поперечно, исследующий должен определить характер поверхности, консистенцию и болезненность мочевого пузыря. Мочевой пузырь пальпируется только в случае его увеличения.</a:t>
            </a:r>
          </a:p>
        </p:txBody>
      </p:sp>
      <p:sp>
        <p:nvSpPr>
          <p:cNvPr id="4" name="Прямоугольник 3"/>
          <p:cNvSpPr/>
          <p:nvPr/>
        </p:nvSpPr>
        <p:spPr>
          <a:xfrm>
            <a:off x="6375400" y="190500"/>
            <a:ext cx="4343400" cy="3693319"/>
          </a:xfrm>
          <a:prstGeom prst="rect">
            <a:avLst/>
          </a:prstGeom>
        </p:spPr>
        <p:txBody>
          <a:bodyPr wrap="square">
            <a:spAutoFit/>
          </a:bodyPr>
          <a:lstStyle/>
          <a:p>
            <a:r>
              <a:rPr lang="ru-RU" dirty="0"/>
              <a:t>Перкуссия мочевого пузыря:</a:t>
            </a:r>
          </a:p>
          <a:p>
            <a:endParaRPr lang="ru-RU" dirty="0"/>
          </a:p>
          <a:p>
            <a:r>
              <a:rPr lang="ru-RU" dirty="0"/>
              <a:t>Положение больного— лежа на спине.</a:t>
            </a:r>
          </a:p>
          <a:p>
            <a:r>
              <a:rPr lang="ru-RU" dirty="0"/>
              <a:t>Положение врача— сидя справа лицом к больному.</a:t>
            </a:r>
          </a:p>
          <a:p>
            <a:r>
              <a:rPr lang="ru-RU" dirty="0"/>
              <a:t>Палец-плессиметр кладут параллельно лобку на переднюю брюшную стенку на уровне пупка и производят тихую перкуссию вниз по передней срединной линии по направлению к лобку. Если мочевой пузырь растянут мочой, при перкуссии появляется тупость над лобком, если пуст - тимпанический звук.</a:t>
            </a:r>
          </a:p>
        </p:txBody>
      </p:sp>
    </p:spTree>
    <p:extLst>
      <p:ext uri="{BB962C8B-B14F-4D97-AF65-F5344CB8AC3E}">
        <p14:creationId xmlns:p14="http://schemas.microsoft.com/office/powerpoint/2010/main" val="1666521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700" y="149225"/>
            <a:ext cx="10515600" cy="1325563"/>
          </a:xfrm>
        </p:spPr>
        <p:txBody>
          <a:bodyPr>
            <a:normAutofit/>
          </a:bodyPr>
          <a:lstStyle/>
          <a:p>
            <a:r>
              <a:rPr lang="ru-RU" sz="2800" dirty="0">
                <a:latin typeface="+mn-lt"/>
              </a:rPr>
              <a:t>Перечислите основные клинические синдромы при заболеваниях почек.</a:t>
            </a:r>
          </a:p>
        </p:txBody>
      </p:sp>
      <p:sp>
        <p:nvSpPr>
          <p:cNvPr id="3" name="Объект 2"/>
          <p:cNvSpPr>
            <a:spLocks noGrp="1"/>
          </p:cNvSpPr>
          <p:nvPr>
            <p:ph idx="1"/>
          </p:nvPr>
        </p:nvSpPr>
        <p:spPr>
          <a:xfrm>
            <a:off x="139700" y="1474788"/>
            <a:ext cx="10515600" cy="4351338"/>
          </a:xfrm>
        </p:spPr>
        <p:txBody>
          <a:bodyPr>
            <a:normAutofit fontScale="85000" lnSpcReduction="20000"/>
          </a:bodyPr>
          <a:lstStyle/>
          <a:p>
            <a:pPr marL="0" indent="0">
              <a:buNone/>
            </a:pPr>
            <a:r>
              <a:rPr lang="ru-RU" dirty="0"/>
              <a:t>ОСНОВНЫЕ КЛИНИЧЕСКИЕ СИНДРОМЫ</a:t>
            </a:r>
          </a:p>
          <a:p>
            <a:pPr marL="0" indent="0">
              <a:buNone/>
            </a:pPr>
            <a:r>
              <a:rPr lang="ru-RU" dirty="0"/>
              <a:t>ПРИ ЗАБОЛЕВАНИЯХ ПОЧЕК:</a:t>
            </a:r>
          </a:p>
          <a:p>
            <a:pPr marL="0" indent="0">
              <a:buNone/>
            </a:pPr>
            <a:r>
              <a:rPr lang="ru-RU" dirty="0"/>
              <a:t> «Малые синдромы»:</a:t>
            </a:r>
          </a:p>
          <a:p>
            <a:pPr marL="0" indent="0">
              <a:buNone/>
            </a:pPr>
            <a:r>
              <a:rPr lang="ru-RU" dirty="0"/>
              <a:t> мочевой</a:t>
            </a:r>
          </a:p>
          <a:p>
            <a:pPr marL="0" indent="0">
              <a:buNone/>
            </a:pPr>
            <a:r>
              <a:rPr lang="ru-RU" dirty="0"/>
              <a:t> артериальной гипертензии</a:t>
            </a:r>
          </a:p>
          <a:p>
            <a:pPr marL="0" indent="0">
              <a:buNone/>
            </a:pPr>
            <a:r>
              <a:rPr lang="ru-RU" dirty="0"/>
              <a:t> отечный</a:t>
            </a:r>
          </a:p>
          <a:p>
            <a:pPr marL="0" indent="0">
              <a:buNone/>
            </a:pPr>
            <a:r>
              <a:rPr lang="ru-RU" dirty="0"/>
              <a:t> «Большие синдромы»:</a:t>
            </a:r>
          </a:p>
          <a:p>
            <a:pPr marL="0" indent="0">
              <a:buNone/>
            </a:pPr>
            <a:r>
              <a:rPr lang="ru-RU" dirty="0"/>
              <a:t> </a:t>
            </a:r>
            <a:r>
              <a:rPr lang="ru-RU" dirty="0" err="1"/>
              <a:t>остронефритический</a:t>
            </a:r>
            <a:endParaRPr lang="ru-RU" dirty="0"/>
          </a:p>
          <a:p>
            <a:pPr marL="0" indent="0">
              <a:buNone/>
            </a:pPr>
            <a:r>
              <a:rPr lang="ru-RU" dirty="0"/>
              <a:t> нефротический</a:t>
            </a:r>
          </a:p>
          <a:p>
            <a:pPr marL="0" indent="0">
              <a:buNone/>
            </a:pPr>
            <a:r>
              <a:rPr lang="ru-RU" dirty="0"/>
              <a:t> почечной недостаточности: острой</a:t>
            </a:r>
          </a:p>
          <a:p>
            <a:pPr marL="0" indent="0">
              <a:buNone/>
            </a:pPr>
            <a:r>
              <a:rPr lang="ru-RU" dirty="0"/>
              <a:t>хронической</a:t>
            </a:r>
          </a:p>
        </p:txBody>
      </p:sp>
    </p:spTree>
    <p:extLst>
      <p:ext uri="{BB962C8B-B14F-4D97-AF65-F5344CB8AC3E}">
        <p14:creationId xmlns:p14="http://schemas.microsoft.com/office/powerpoint/2010/main" val="3586525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normAutofit/>
          </a:bodyPr>
          <a:lstStyle/>
          <a:p>
            <a:r>
              <a:rPr lang="ru-RU" sz="2800" dirty="0">
                <a:latin typeface="+mn-lt"/>
              </a:rPr>
              <a:t>Перечислите степени ощущения почек и их характеристика.</a:t>
            </a:r>
          </a:p>
        </p:txBody>
      </p:sp>
      <p:sp>
        <p:nvSpPr>
          <p:cNvPr id="3" name="Объект 2"/>
          <p:cNvSpPr>
            <a:spLocks noGrp="1"/>
          </p:cNvSpPr>
          <p:nvPr>
            <p:ph idx="1"/>
          </p:nvPr>
        </p:nvSpPr>
        <p:spPr>
          <a:xfrm>
            <a:off x="304800" y="1139825"/>
            <a:ext cx="3543300" cy="4689475"/>
          </a:xfrm>
        </p:spPr>
        <p:txBody>
          <a:bodyPr>
            <a:normAutofit fontScale="70000" lnSpcReduction="20000"/>
          </a:bodyPr>
          <a:lstStyle/>
          <a:p>
            <a:pPr marL="0" indent="0">
              <a:buNone/>
            </a:pPr>
            <a:r>
              <a:rPr lang="ru-RU" dirty="0"/>
              <a:t>1 степень. Орган опускается на высоту 1,5 и более позвонков. Возникают периодические приступообразные или тянущие боли в области поясницы или внизу живота. Чаще их списывают на усталость после физических нагрузок. Неприятные ощущения возникают, пока человек двигается. Когда он принимает горизонтальное положение, боли исчезают. На данном этапе орган можно прощупать через переднюю стенку живота. При вдохе он опускается ниже ребра, а при выдыхании воздуха поднимается в зону подреберья.</a:t>
            </a:r>
          </a:p>
        </p:txBody>
      </p:sp>
      <p:sp>
        <p:nvSpPr>
          <p:cNvPr id="4" name="Прямоугольник 3"/>
          <p:cNvSpPr/>
          <p:nvPr/>
        </p:nvSpPr>
        <p:spPr>
          <a:xfrm>
            <a:off x="4286250" y="1139825"/>
            <a:ext cx="3340100" cy="5355312"/>
          </a:xfrm>
          <a:prstGeom prst="rect">
            <a:avLst/>
          </a:prstGeom>
        </p:spPr>
        <p:txBody>
          <a:bodyPr wrap="square">
            <a:spAutoFit/>
          </a:bodyPr>
          <a:lstStyle/>
          <a:p>
            <a:r>
              <a:rPr lang="ru-RU" dirty="0"/>
              <a:t>2 степень. Орган смещается на высоту 2 и более позвонков. В вертикальном положении почка полностью выходит из подреберья, однако может быть вправлена на место. Неприятные ощущения становятся интенсивнее и беспокоят больного чаще, нередко ощущаются в пределах всей брюшной полости. Трудоспособность снижается, возникает депрессия. Возможны нарушения акта дефекации, полная потеря аппетита. Когда орган занимает правильное положение, неприятные ощущения ослабевают или исчезают.</a:t>
            </a:r>
          </a:p>
        </p:txBody>
      </p:sp>
      <p:sp>
        <p:nvSpPr>
          <p:cNvPr id="5" name="Прямоугольник 4"/>
          <p:cNvSpPr/>
          <p:nvPr/>
        </p:nvSpPr>
        <p:spPr>
          <a:xfrm>
            <a:off x="8064500" y="1139825"/>
            <a:ext cx="3771900" cy="4524315"/>
          </a:xfrm>
          <a:prstGeom prst="rect">
            <a:avLst/>
          </a:prstGeom>
        </p:spPr>
        <p:txBody>
          <a:bodyPr wrap="square">
            <a:spAutoFit/>
          </a:bodyPr>
          <a:lstStyle/>
          <a:p>
            <a:r>
              <a:rPr lang="ru-RU" dirty="0"/>
              <a:t>3 степень. Отклонение от нормальной топографии составляет 3 и более позвонка. Почка в положении стоя и лежа выходит за пределы дуги, образованной нижними ребрами. Болезненные ощущения постоянные, не исчезают, когда пациент ложится. Из-за перегиба мочеточника возможна задержка мочи, в моче может появляться белок, кровь, при развитии осложнений образуется гной. Становятся более выраженными симптомы со стороны </a:t>
            </a:r>
            <a:r>
              <a:rPr lang="ru-RU" dirty="0" err="1"/>
              <a:t>ЖКТ</a:t>
            </a:r>
            <a:r>
              <a:rPr lang="ru-RU" dirty="0"/>
              <a:t>, к снижению аппетита добавляется тошнота.</a:t>
            </a:r>
          </a:p>
        </p:txBody>
      </p:sp>
    </p:spTree>
    <p:extLst>
      <p:ext uri="{BB962C8B-B14F-4D97-AF65-F5344CB8AC3E}">
        <p14:creationId xmlns:p14="http://schemas.microsoft.com/office/powerpoint/2010/main" val="20467164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TotalTime>
  <Words>1563</Words>
  <Application>Microsoft Office PowerPoint</Application>
  <PresentationFormat>Широкоэкранный</PresentationFormat>
  <Paragraphs>87</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Calibri</vt:lpstr>
      <vt:lpstr>Calibri Light</vt:lpstr>
      <vt:lpstr>Тема Office</vt:lpstr>
      <vt:lpstr>Тема: Расспрос и осмотр больных с заболеваниями органов мочевыделения. Перкуссия и пальпация почек и мочевого пузыря.  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 </vt:lpstr>
      <vt:lpstr>Назовите основные жалобы при заболеваниях почек и мочевыводящих путей.</vt:lpstr>
      <vt:lpstr>Назовите заболевания почек и мочевыводящих путей, для которых характерна односторонняя локализация болей в пояснице, а для каких - двухсторонняя локализация.</vt:lpstr>
      <vt:lpstr>Назовите симптомы, характеризующие почечные отеки.</vt:lpstr>
      <vt:lpstr>Назовите отличительные признаки между отеками почечного и сердечного происхождения.</vt:lpstr>
      <vt:lpstr>Методика перкуссии и пальпации почек, мочевого пузыря. Аускультация: выслушивание почечных артерий при их стенозе, диагностическое значение</vt:lpstr>
      <vt:lpstr>Презентация PowerPoint</vt:lpstr>
      <vt:lpstr>Перечислите основные клинические синдромы при заболеваниях почек.</vt:lpstr>
      <vt:lpstr>Перечислите степени ощущения почек и их характеристика.</vt:lpstr>
      <vt:lpstr>Общий анализ мочи, интерпретация</vt:lpstr>
      <vt:lpstr>Назовите содержание форменных элементов в анализе мочи по Нечипоренко и их количество в норме.</vt:lpstr>
      <vt:lpstr>Перечислите основные количественные характеристики, учитываемые в анали-зе мочи по пробе Зимницкого.</vt:lpstr>
      <vt:lpstr>Перечислите продукты белкового обмена, характеризующие наличие почечной недостаточности и их содержание в крови в норме.</vt:lpstr>
      <vt:lpstr>Перечислите другие методы исследования при заболеваниях почек и мочевыводящих путей.</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Расспрос и осмотр больных с заболеваниями органов мочевыделения. Перкуссия и пальпация почек и мочевого пузыря.  Анализ мочи. Биохимический анализ крови при патологических синдромах. Общие представления о рентгенологических и ультразвуковых методах исследования почек и мочевыводящих путей</dc:title>
  <dc:creator>Елизавета Лелина</dc:creator>
  <cp:lastModifiedBy>Ангелина</cp:lastModifiedBy>
  <cp:revision>8</cp:revision>
  <dcterms:created xsi:type="dcterms:W3CDTF">2020-05-05T17:20:34Z</dcterms:created>
  <dcterms:modified xsi:type="dcterms:W3CDTF">2020-05-06T08:47:10Z</dcterms:modified>
</cp:coreProperties>
</file>