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69" r:id="rId18"/>
    <p:sldId id="275" r:id="rId19"/>
    <p:sldId id="276" r:id="rId20"/>
    <p:sldId id="277" r:id="rId21"/>
    <p:sldId id="278" r:id="rId22"/>
    <p:sldId id="279" r:id="rId23"/>
    <p:sldId id="280" r:id="rId24"/>
    <p:sldId id="274" r:id="rId25"/>
    <p:sldId id="281" r:id="rId26"/>
    <p:sldId id="286" r:id="rId27"/>
    <p:sldId id="287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35824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Тема 8-9: </a:t>
            </a:r>
            <a:r>
              <a:rPr lang="ru-RU" sz="4000" b="1" dirty="0"/>
              <a:t>Расспрос и осмотр больных с заболеваниями органов мочевыделения </a:t>
            </a:r>
          </a:p>
          <a:p>
            <a:pPr algn="ctr"/>
            <a:r>
              <a:rPr lang="ru-RU" sz="2400" dirty="0"/>
              <a:t>Перкуссия и пальпация почек и мочевого пузыря. </a:t>
            </a:r>
          </a:p>
          <a:p>
            <a:pPr algn="ctr"/>
            <a:r>
              <a:rPr lang="ru-RU" sz="2400" dirty="0"/>
              <a:t>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путей.</a:t>
            </a:r>
          </a:p>
          <a:p>
            <a:pPr algn="ctr"/>
            <a:r>
              <a:rPr lang="ru-RU" sz="3200" dirty="0"/>
              <a:t> </a:t>
            </a:r>
            <a:endParaRPr lang="ru-RU" sz="3600" dirty="0"/>
          </a:p>
          <a:p>
            <a:r>
              <a:rPr lang="ru-RU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29256" y="4929198"/>
            <a:ext cx="3714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</a:t>
            </a:r>
          </a:p>
          <a:p>
            <a:r>
              <a:rPr lang="ru-RU" dirty="0"/>
              <a:t>студентка группы 7324 Дмитриева Ирина Дмитриевна</a:t>
            </a:r>
          </a:p>
          <a:p>
            <a:r>
              <a:rPr lang="ru-RU" dirty="0"/>
              <a:t>Преподаватель: </a:t>
            </a:r>
          </a:p>
          <a:p>
            <a:r>
              <a:rPr lang="ru-RU" dirty="0"/>
              <a:t>Кулик Надежда Александровна</a:t>
            </a:r>
          </a:p>
          <a:p>
            <a:endParaRPr lang="ru-RU" dirty="0"/>
          </a:p>
        </p:txBody>
      </p:sp>
      <p:pic>
        <p:nvPicPr>
          <p:cNvPr id="3074" name="Picture 2" descr="https://sun9-60.userapi.com/6EOVSPefqz0Li3ASTUSdBjlt2awoK3D_TIa8Cw/FuyIsoj6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00504"/>
            <a:ext cx="2285984" cy="2857496"/>
          </a:xfrm>
          <a:prstGeom prst="rect">
            <a:avLst/>
          </a:prstGeom>
          <a:noFill/>
        </p:spPr>
      </p:pic>
      <p:pic>
        <p:nvPicPr>
          <p:cNvPr id="3076" name="Picture 4" descr="https://sun9-11.userapi.com/McF8dgmKuwjX23XSsG1wsrdeUfXYm8NTA-gHGQ/BpS6LxhL6d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000504"/>
            <a:ext cx="3071834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un9-56.userapi.com/Gv36Vrx82CvHlau-ys6sNYJ8_pBp15rLEf1Isg/48vDCnHllH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911241" cy="4429156"/>
          </a:xfrm>
          <a:prstGeom prst="rect">
            <a:avLst/>
          </a:prstGeom>
          <a:noFill/>
        </p:spPr>
      </p:pic>
      <p:pic>
        <p:nvPicPr>
          <p:cNvPr id="21508" name="Picture 4" descr="https://sun9-51.userapi.com/TYAytcSsAxYHUKlpbVDynv1F3kkLKG972LeePw/8Vs6LlhOCx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0"/>
            <a:ext cx="4286248" cy="56695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5572140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Почечные отеки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72132" y="564357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Сердечные отеки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Методика перкуссии и пальпации почек, мочевого пузыря. Аускультация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28586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Методика перкуссии почек</a:t>
            </a:r>
          </a:p>
          <a:p>
            <a:pPr algn="ctr"/>
            <a:r>
              <a:rPr lang="ru-RU" sz="2400" b="1" dirty="0"/>
              <a:t>Симптом </a:t>
            </a:r>
            <a:r>
              <a:rPr lang="ru-RU" sz="2400" b="1" dirty="0" err="1"/>
              <a:t>Пастернацкого</a:t>
            </a:r>
            <a:r>
              <a:rPr lang="ru-RU" sz="2400" b="1" dirty="0"/>
              <a:t> (метод поколачивания)</a:t>
            </a:r>
            <a:endParaRPr lang="ru-RU" sz="24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19906"/>
            <a:ext cx="3643306" cy="473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2428868"/>
            <a:ext cx="46434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Положение больного:</a:t>
            </a:r>
            <a:r>
              <a:rPr lang="ru-RU" sz="2000" dirty="0"/>
              <a:t> стоя.</a:t>
            </a:r>
          </a:p>
          <a:p>
            <a:r>
              <a:rPr lang="ru-RU" sz="2000" u="sng" dirty="0"/>
              <a:t>Положение рук врача: </a:t>
            </a:r>
            <a:r>
              <a:rPr lang="ru-RU" sz="2000" dirty="0"/>
              <a:t>левая рука плашмя на соответствующей стороне поясницы (в области </a:t>
            </a:r>
            <a:r>
              <a:rPr lang="en-US" sz="2000" dirty="0"/>
              <a:t>XII</a:t>
            </a:r>
            <a:r>
              <a:rPr lang="ru-RU" sz="2000" dirty="0"/>
              <a:t> ребра), ребром правой ладони наносит короткие удары по левой руке.</a:t>
            </a:r>
          </a:p>
          <a:p>
            <a:r>
              <a:rPr lang="ru-RU" sz="2000" u="sng" dirty="0"/>
              <a:t>Симптом положительный: </a:t>
            </a:r>
            <a:r>
              <a:rPr lang="ru-RU" sz="2000" dirty="0"/>
              <a:t>есть болезненность.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5286388"/>
            <a:ext cx="4786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Значение: </a:t>
            </a:r>
            <a:r>
              <a:rPr lang="ru-RU" sz="2000" dirty="0"/>
              <a:t>выявляется патология почек (</a:t>
            </a:r>
            <a:r>
              <a:rPr lang="ru-RU" sz="2000" dirty="0" err="1"/>
              <a:t>пиелонефрит</a:t>
            </a:r>
            <a:r>
              <a:rPr lang="ru-RU" sz="2000" dirty="0"/>
              <a:t>, паранефрит, мочекаменная болезнь), миокардит, радикулит.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286388"/>
            <a:ext cx="4572032" cy="12858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0"/>
            <a:ext cx="3071802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7442" y="4572008"/>
            <a:ext cx="3736557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Перкуссия мочевого пузыря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1142984"/>
            <a:ext cx="50006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Положение рук врача: </a:t>
            </a:r>
            <a:r>
              <a:rPr lang="ru-RU" sz="2000" dirty="0"/>
              <a:t>палец-плессиметр параллельно лобку на передней брюшной стенке на уровне пупка по передней срединной линии, тихая перкуссия  живота сверху вниз.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7918" y="407194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/>
              <a:t>Рис. Определение верхней границы мочевого пузыря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3929066"/>
            <a:ext cx="44291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Значение</a:t>
            </a:r>
          </a:p>
          <a:p>
            <a:r>
              <a:rPr lang="ru-RU" sz="2000" u="sng" dirty="0"/>
              <a:t>Норма: </a:t>
            </a:r>
            <a:r>
              <a:rPr lang="ru-RU" sz="2000" dirty="0"/>
              <a:t>после опорожнения мочевого пузыря тимпанический </a:t>
            </a:r>
            <a:r>
              <a:rPr lang="ru-RU" sz="2000" dirty="0" err="1"/>
              <a:t>перкуторный</a:t>
            </a:r>
            <a:r>
              <a:rPr lang="ru-RU" sz="2000" dirty="0"/>
              <a:t> звук.</a:t>
            </a:r>
          </a:p>
          <a:p>
            <a:r>
              <a:rPr lang="ru-RU" sz="2000" u="sng" dirty="0"/>
              <a:t>Патология: </a:t>
            </a:r>
            <a:r>
              <a:rPr lang="ru-RU" sz="2000" dirty="0"/>
              <a:t>при растяжении мочой, увеличении мочевого пузыря тупой </a:t>
            </a:r>
            <a:r>
              <a:rPr lang="ru-RU" sz="2000" dirty="0" err="1"/>
              <a:t>перкуторный</a:t>
            </a:r>
            <a:r>
              <a:rPr lang="ru-RU" sz="2000" dirty="0"/>
              <a:t> звук (анурия, ишурия, опухоль).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000504"/>
            <a:ext cx="4357718" cy="25717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785794"/>
            <a:ext cx="5214942" cy="422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214414" y="21429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Пальпация почек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857232"/>
            <a:ext cx="4000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Болевые точки:</a:t>
            </a:r>
          </a:p>
          <a:p>
            <a:pPr algn="ctr"/>
            <a:endParaRPr lang="ru-RU" b="1" u="sng" dirty="0"/>
          </a:p>
          <a:p>
            <a:r>
              <a:rPr lang="ru-RU" dirty="0"/>
              <a:t>На передней поверхности живота – локализация процесса в мочеточниках.</a:t>
            </a:r>
          </a:p>
          <a:p>
            <a:r>
              <a:rPr lang="ru-RU" u="sng" dirty="0"/>
              <a:t>1 – верхняя мочеточниковая точка </a:t>
            </a:r>
            <a:r>
              <a:rPr lang="ru-RU" sz="1600" dirty="0"/>
              <a:t>(на пересечении вертикальной линии, проходящей по наружному краю прямой мышцы живот справа, и горизонтальной линии, проходящей через пупок)</a:t>
            </a:r>
            <a:r>
              <a:rPr lang="ru-RU" dirty="0"/>
              <a:t>;</a:t>
            </a:r>
          </a:p>
          <a:p>
            <a:r>
              <a:rPr lang="ru-RU" u="sng" dirty="0"/>
              <a:t>2 – средняя мочеточниковая точка </a:t>
            </a:r>
            <a:r>
              <a:rPr lang="ru-RU" sz="1600" dirty="0"/>
              <a:t>(на 1</a:t>
            </a:r>
            <a:r>
              <a:rPr lang="en-US" sz="1600" dirty="0"/>
              <a:t>/</a:t>
            </a:r>
            <a:r>
              <a:rPr lang="ru-RU" sz="1600" dirty="0"/>
              <a:t>3 расстояния от передней срединной линии до верхней передней подвздошной ости).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5429264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задней поверхности – заболевания почек.</a:t>
            </a:r>
          </a:p>
          <a:p>
            <a:r>
              <a:rPr lang="ru-RU" u="sng" dirty="0"/>
              <a:t>3 – реберно-позвоночная точка </a:t>
            </a:r>
            <a:r>
              <a:rPr lang="ru-RU" sz="1600" dirty="0"/>
              <a:t>(в углу, образованном </a:t>
            </a:r>
            <a:r>
              <a:rPr lang="en-US" sz="1600" dirty="0"/>
              <a:t>XII</a:t>
            </a:r>
            <a:r>
              <a:rPr lang="ru-RU" sz="1600" dirty="0"/>
              <a:t> ребром и позвоночником);</a:t>
            </a:r>
            <a:endParaRPr lang="ru-RU" dirty="0"/>
          </a:p>
          <a:p>
            <a:r>
              <a:rPr lang="ru-RU" u="sng" dirty="0"/>
              <a:t>4 – реберно-поясничная точка </a:t>
            </a:r>
            <a:r>
              <a:rPr lang="ru-RU" sz="1600" dirty="0"/>
              <a:t>(в месте пересечения </a:t>
            </a:r>
            <a:r>
              <a:rPr lang="en-US" sz="1600" dirty="0"/>
              <a:t>XII</a:t>
            </a:r>
            <a:r>
              <a:rPr lang="ru-RU" sz="1600" dirty="0"/>
              <a:t> ребра и поясничной мышцы).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1) Пальпация почек по </a:t>
            </a:r>
            <a:r>
              <a:rPr lang="ru-RU" sz="2400" b="1" u="sng" dirty="0" err="1"/>
              <a:t>Образцову-Стражеско</a:t>
            </a:r>
            <a:endParaRPr lang="ru-RU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642918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/>
              <a:t>Положение больного: </a:t>
            </a:r>
            <a:r>
              <a:rPr lang="ru-RU" sz="1600" dirty="0"/>
              <a:t>лежа на спине с вытянутыми или слегка согнутыми в коленях ногами, мышцы брюшного пресса расслаблены, руки свободно лежат на грудной клетке.</a:t>
            </a:r>
          </a:p>
          <a:p>
            <a:r>
              <a:rPr lang="ru-RU" sz="1600" u="sng" dirty="0"/>
              <a:t>Положение врача: </a:t>
            </a:r>
            <a:r>
              <a:rPr lang="ru-RU" sz="1600" dirty="0"/>
              <a:t>сидит справа от больного, лицом к головной части кровати.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500174"/>
            <a:ext cx="578647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1-й момент – установка рук врача.</a:t>
            </a:r>
          </a:p>
          <a:p>
            <a:r>
              <a:rPr lang="ru-RU" sz="1600" dirty="0"/>
              <a:t>Ладонь левой руки накрадывают сзади на поясничную область так, чтобы указательный палец находился чуть ниже </a:t>
            </a:r>
            <a:r>
              <a:rPr lang="en-US" sz="1600" dirty="0"/>
              <a:t>XII</a:t>
            </a:r>
            <a:r>
              <a:rPr lang="ru-RU" sz="1600" dirty="0"/>
              <a:t> ребра. Согнутые пальцы правой руки устанавливают под реберной дугой </a:t>
            </a:r>
            <a:r>
              <a:rPr lang="ru-RU" sz="1600" dirty="0" err="1"/>
              <a:t>латеральнее</a:t>
            </a:r>
            <a:r>
              <a:rPr lang="ru-RU" sz="1600" dirty="0"/>
              <a:t> наружного края прямой мышцы живота.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00174"/>
            <a:ext cx="307183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00372"/>
            <a:ext cx="313028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572008"/>
            <a:ext cx="2890842" cy="139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5720" y="2928934"/>
            <a:ext cx="55721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2-й момент – сближение рук врача.</a:t>
            </a:r>
          </a:p>
          <a:p>
            <a:r>
              <a:rPr lang="ru-RU" sz="1600" dirty="0"/>
              <a:t>При каждом выдохе больного врач постепенно углубляет концы пальцев правой руки к задней стенке брюшной полости до соприкосновения с пальцами левой руки. Левая рука приподнимает кпереди поясничную область, приближая почку (</a:t>
            </a:r>
            <a:r>
              <a:rPr lang="ru-RU" sz="1600" dirty="0" err="1"/>
              <a:t>бимануальная</a:t>
            </a:r>
            <a:r>
              <a:rPr lang="ru-RU" sz="1600" dirty="0"/>
              <a:t> пальпация).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20" y="4572008"/>
            <a:ext cx="60007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3-й момент – пальпация.</a:t>
            </a:r>
          </a:p>
          <a:p>
            <a:r>
              <a:rPr lang="ru-RU" sz="1600" dirty="0"/>
              <a:t>Во время глубокого вдоха, когда почка опускается вниз, врач стремится захватить почку между двумя сближающимися руками. Если это удается, то соскальзывает правой пальпирующей рукой вниз, определяя консистенцию, поверхность и болезненность.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1500174"/>
            <a:ext cx="8643998" cy="1357322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2928934"/>
            <a:ext cx="8643998" cy="1571636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572008"/>
            <a:ext cx="8643998" cy="1357322"/>
          </a:xfrm>
          <a:prstGeom prst="rect">
            <a:avLst/>
          </a:prstGeom>
          <a:noFill/>
          <a:ln w="158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500166" y="6000768"/>
            <a:ext cx="628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/>
              <a:t>Значение: </a:t>
            </a:r>
          </a:p>
          <a:p>
            <a:r>
              <a:rPr lang="ru-RU" sz="1400" u="sng" dirty="0"/>
              <a:t>Норма: </a:t>
            </a:r>
            <a:r>
              <a:rPr lang="ru-RU" sz="1400" dirty="0"/>
              <a:t>не прощупываются. </a:t>
            </a:r>
            <a:r>
              <a:rPr lang="ru-RU" sz="1400" u="sng" dirty="0"/>
              <a:t>Патология: </a:t>
            </a:r>
            <a:r>
              <a:rPr lang="ru-RU" sz="1400" dirty="0"/>
              <a:t>опущение - нефроптоз (уменьшение давления в брюшной полости) или увеличение (кисты, опухоли, гидронефроз).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00166" y="6072206"/>
            <a:ext cx="6143668" cy="6429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un9-24.userapi.com/n7LmTojyh5Ll9I4ivfqjHc-vuLJpn_ACBwC0GQ/GwKMhMciNE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7" y="785793"/>
            <a:ext cx="4071934" cy="59483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21429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2) Пальпация почек по методу </a:t>
            </a:r>
            <a:r>
              <a:rPr lang="ru-RU" sz="2400" b="1" u="sng" dirty="0" err="1"/>
              <a:t>Гюйона</a:t>
            </a:r>
            <a:r>
              <a:rPr lang="ru-RU" sz="2400" b="1" u="sng" dirty="0"/>
              <a:t> (баллотирование)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285860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Постановка рук врача: </a:t>
            </a:r>
            <a:r>
              <a:rPr lang="ru-RU" dirty="0"/>
              <a:t>пальцами левой руки отрывочные, толчкообразные удары по поясничной области в углу между реберной дугой и крестцово-поясничными мышцами, пальцы правой руки воспринимают удары почки.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4357694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Значение: </a:t>
            </a:r>
            <a:r>
              <a:rPr lang="ru-RU" dirty="0"/>
              <a:t>отличить почку от желчного пузыря и селезенки по ее способности баллотироваться (колебаться).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357694"/>
            <a:ext cx="4000528" cy="92869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000108"/>
            <a:ext cx="3109924" cy="508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57158" y="21429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3) Пальпация почек по С.П. Боткину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1857364"/>
            <a:ext cx="4643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Положение больного: </a:t>
            </a:r>
            <a:r>
              <a:rPr lang="ru-RU" dirty="0"/>
              <a:t>стоя лицом к врачу, мышцы расслаблены, туловище слегка наклонено вперед.</a:t>
            </a:r>
          </a:p>
          <a:p>
            <a:endParaRPr lang="ru-RU" dirty="0"/>
          </a:p>
          <a:p>
            <a:r>
              <a:rPr lang="ru-RU" u="sng" dirty="0"/>
              <a:t>Положение врача: </a:t>
            </a:r>
            <a:r>
              <a:rPr lang="ru-RU" dirty="0"/>
              <a:t>сидя, положение рук то же, что и при пальпации в положении лежа.</a:t>
            </a:r>
          </a:p>
          <a:p>
            <a:endParaRPr lang="ru-RU" dirty="0"/>
          </a:p>
          <a:p>
            <a:r>
              <a:rPr lang="ru-RU" u="sng" dirty="0"/>
              <a:t>Пальпация: </a:t>
            </a:r>
            <a:r>
              <a:rPr lang="ru-RU" dirty="0"/>
              <a:t>та же, что и в положении лежа.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299" y="428604"/>
            <a:ext cx="4357701" cy="613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57158" y="142852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Аускультация: выслушивание почечных артерий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071546"/>
            <a:ext cx="4214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/>
              <a:t>Места выслушивания:</a:t>
            </a:r>
          </a:p>
          <a:p>
            <a:r>
              <a:rPr lang="ru-RU" dirty="0"/>
              <a:t>1) В глубине </a:t>
            </a:r>
            <a:r>
              <a:rPr lang="ru-RU" dirty="0" err="1"/>
              <a:t>околопупочной</a:t>
            </a:r>
            <a:r>
              <a:rPr lang="ru-RU" dirty="0"/>
              <a:t> области справа и слева от пупка при задержке дыхания после глубокого выдоха;</a:t>
            </a:r>
          </a:p>
          <a:p>
            <a:r>
              <a:rPr lang="ru-RU" dirty="0"/>
              <a:t>2) Над поперечными отростками </a:t>
            </a:r>
            <a:r>
              <a:rPr lang="en-US" dirty="0"/>
              <a:t>XI</a:t>
            </a:r>
            <a:r>
              <a:rPr lang="ru-RU" dirty="0"/>
              <a:t>-</a:t>
            </a:r>
            <a:r>
              <a:rPr lang="en-US" dirty="0"/>
              <a:t>XII</a:t>
            </a:r>
            <a:r>
              <a:rPr lang="ru-RU" dirty="0"/>
              <a:t> грудных и </a:t>
            </a:r>
            <a:r>
              <a:rPr lang="en-US" dirty="0"/>
              <a:t>I</a:t>
            </a:r>
            <a:r>
              <a:rPr lang="ru-RU" dirty="0"/>
              <a:t>-</a:t>
            </a:r>
            <a:r>
              <a:rPr lang="en-US" dirty="0"/>
              <a:t>II</a:t>
            </a:r>
            <a:r>
              <a:rPr lang="ru-RU" dirty="0"/>
              <a:t> поясничных позвонков в положении на боку при задержке дыхания после глубокого выдоха.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3429000"/>
            <a:ext cx="52149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Значение</a:t>
            </a:r>
          </a:p>
          <a:p>
            <a:r>
              <a:rPr lang="ru-RU" u="sng" dirty="0"/>
              <a:t>Норма:</a:t>
            </a:r>
            <a:r>
              <a:rPr lang="ru-RU" dirty="0"/>
              <a:t> тоны и шумы выслушиваются только на сонной и подключичной артериях. В надчревной области не выслушиваются.</a:t>
            </a:r>
          </a:p>
          <a:p>
            <a:r>
              <a:rPr lang="ru-RU" u="sng" dirty="0"/>
              <a:t>Патология:</a:t>
            </a:r>
            <a:r>
              <a:rPr lang="ru-RU" dirty="0"/>
              <a:t> симптом </a:t>
            </a:r>
            <a:r>
              <a:rPr lang="ru-RU" dirty="0" err="1"/>
              <a:t>Лериша</a:t>
            </a:r>
            <a:r>
              <a:rPr lang="ru-RU" dirty="0"/>
              <a:t> – систолический шум в надчревной области, в области пупка в сочетании с асимметрией АД на конечностях (снижение АД на нижних конечностях и повышение на верхних).</a:t>
            </a:r>
          </a:p>
          <a:p>
            <a:r>
              <a:rPr lang="ru-RU" u="sng" dirty="0"/>
              <a:t>Диагностика:</a:t>
            </a:r>
            <a:r>
              <a:rPr lang="ru-RU" dirty="0"/>
              <a:t> стеноз почечной артерии (почечный генез артериальной гипертензии).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3500438"/>
            <a:ext cx="5072098" cy="30718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Основные клинические синдромы при заболеваниях почек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7358114" cy="255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1571612"/>
            <a:ext cx="8501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1) Синдром почечной колики </a:t>
            </a:r>
            <a:r>
              <a:rPr lang="ru-RU" dirty="0"/>
              <a:t>– острая боль в поясничной области.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4643446"/>
            <a:ext cx="27146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Причины: </a:t>
            </a:r>
            <a:r>
              <a:rPr lang="ru-RU" dirty="0"/>
              <a:t>мочекаменная болезнь, нефроптоз, гидронефроз, </a:t>
            </a:r>
            <a:r>
              <a:rPr lang="ru-RU" dirty="0" err="1"/>
              <a:t>обтурация</a:t>
            </a:r>
            <a:r>
              <a:rPr lang="ru-RU" dirty="0"/>
              <a:t> мочеточника сгустком крови, казеозными массами при туберкулезе.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488" y="4572008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/>
              <a:t>Клиника: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Сильные, «</a:t>
            </a:r>
            <a:r>
              <a:rPr lang="ru-RU" dirty="0" err="1"/>
              <a:t>морфинные</a:t>
            </a:r>
            <a:r>
              <a:rPr lang="ru-RU" dirty="0"/>
              <a:t> боли» в поясничной области, </a:t>
            </a:r>
            <a:r>
              <a:rPr lang="ru-RU" dirty="0" err="1"/>
              <a:t>иррадиируют</a:t>
            </a:r>
            <a:r>
              <a:rPr lang="ru-RU" dirty="0"/>
              <a:t> в паховую область и половые органы, интенсивность нарастает;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В моче – </a:t>
            </a:r>
            <a:r>
              <a:rPr lang="ru-RU" dirty="0" err="1"/>
              <a:t>эритроцитурия</a:t>
            </a:r>
            <a:r>
              <a:rPr lang="ru-RU" dirty="0"/>
              <a:t>, незначительная протеинурия, иногда соли, конкременты, сгустки крови;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В крови – лейкоцитоз, увеличение СОЭ;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Озноб, повышение температуры.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sun9-50.userapi.com/EUzR5qHxytbWCY-A-MX2R6fkey13YZVZsvANSQ/cLj8FvYHZ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1817" y="785794"/>
            <a:ext cx="4152183" cy="51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357166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2) Нефротический синдром </a:t>
            </a:r>
            <a:r>
              <a:rPr lang="ru-RU" dirty="0"/>
              <a:t>– клинико-лабораторный комплекс.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1071546"/>
            <a:ext cx="5143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Причины: </a:t>
            </a:r>
            <a:r>
              <a:rPr lang="ru-RU" sz="1600" dirty="0"/>
              <a:t>гломерулонефрит, амилоидоз почек, системные заболевания соединительной ткани, </a:t>
            </a:r>
            <a:r>
              <a:rPr lang="ru-RU" sz="1600" dirty="0" err="1"/>
              <a:t>васкулиты</a:t>
            </a:r>
            <a:r>
              <a:rPr lang="ru-RU" sz="1600" dirty="0"/>
              <a:t>, онкологические заболевания, тромбозы вен и артерий почек.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428868"/>
            <a:ext cx="48577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Клиника: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массивная протеинурия (белок 3,5 г</a:t>
            </a:r>
            <a:r>
              <a:rPr lang="en-US" sz="1600" dirty="0"/>
              <a:t>/</a:t>
            </a:r>
            <a:r>
              <a:rPr lang="ru-RU" sz="1600" dirty="0"/>
              <a:t>л и более в сутки);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err="1"/>
              <a:t>гипопротеинемия</a:t>
            </a:r>
            <a:r>
              <a:rPr lang="ru-RU" sz="1600" dirty="0"/>
              <a:t> (белок менее 60 г</a:t>
            </a:r>
            <a:r>
              <a:rPr lang="en-US" sz="1600" dirty="0"/>
              <a:t>/</a:t>
            </a:r>
            <a:r>
              <a:rPr lang="ru-RU" sz="1600" dirty="0"/>
              <a:t>л);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err="1"/>
              <a:t>гипоальбуминемия</a:t>
            </a:r>
            <a:r>
              <a:rPr lang="ru-RU" sz="1600" dirty="0"/>
              <a:t> (альбумины 30 г</a:t>
            </a:r>
            <a:r>
              <a:rPr lang="en-US" sz="1600" dirty="0"/>
              <a:t>/</a:t>
            </a:r>
            <a:r>
              <a:rPr lang="ru-RU" sz="1600" dirty="0"/>
              <a:t>л и менее);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отеки почечного характера;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нарушения липидного обмена (</a:t>
            </a:r>
            <a:r>
              <a:rPr lang="ru-RU" sz="1600" dirty="0" err="1"/>
              <a:t>гиперхолистеринемия</a:t>
            </a:r>
            <a:r>
              <a:rPr lang="ru-RU" sz="1600" dirty="0"/>
              <a:t>, часто </a:t>
            </a:r>
            <a:r>
              <a:rPr lang="ru-RU" sz="1600" dirty="0" err="1"/>
              <a:t>гиперлипидемия</a:t>
            </a:r>
            <a:r>
              <a:rPr lang="ru-RU" sz="1600" dirty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нарушения гемостаза (</a:t>
            </a:r>
            <a:r>
              <a:rPr lang="ru-RU" sz="1600" dirty="0" err="1"/>
              <a:t>гиперкоагуляция</a:t>
            </a:r>
            <a:r>
              <a:rPr lang="ru-RU" sz="1600" dirty="0"/>
              <a:t> крови);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водно-электролитные сдвиги (</a:t>
            </a:r>
            <a:r>
              <a:rPr lang="ru-RU" sz="1600" dirty="0" err="1"/>
              <a:t>гипоонкия</a:t>
            </a:r>
            <a:r>
              <a:rPr lang="ru-RU" sz="1600" dirty="0"/>
              <a:t>, </a:t>
            </a:r>
            <a:r>
              <a:rPr lang="ru-RU" sz="1600" dirty="0" err="1"/>
              <a:t>гиповолемия</a:t>
            </a:r>
            <a:r>
              <a:rPr lang="ru-RU" sz="1600" dirty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признаки дистрофии кожи и ее придатков (сухость, шелушение, ломкость, потускнение волос и ногтей, атрофия скелетных мышц, асцит, гидроторакс, </a:t>
            </a:r>
            <a:r>
              <a:rPr lang="ru-RU" sz="1600" dirty="0" err="1"/>
              <a:t>гидроперикард</a:t>
            </a:r>
            <a:r>
              <a:rPr lang="ru-RU" sz="1600" dirty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мочевой синдром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885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Основные жалобы при заболеваниях почек и мочевыводящих путей</a:t>
            </a:r>
          </a:p>
        </p:txBody>
      </p:sp>
      <p:pic>
        <p:nvPicPr>
          <p:cNvPr id="2050" name="Picture 2" descr="https://sun9-14.userapi.com/bjt2O0qlyQr2srnpLZOlJNzow46jH9SLpK4T_Q/xNxfrS22nl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3860743" cy="50720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71934" y="1500174"/>
            <a:ext cx="4429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b="1" u="sng" dirty="0"/>
              <a:t>1. Отеки</a:t>
            </a:r>
          </a:p>
          <a:p>
            <a:pPr marL="342900" indent="-342900"/>
            <a:r>
              <a:rPr lang="ru-RU" u="sng" dirty="0"/>
              <a:t>Отеки</a:t>
            </a:r>
            <a:r>
              <a:rPr lang="ru-RU" dirty="0"/>
              <a:t> - избыточное накопление жидкости в тканях организма, серозных полостях.</a:t>
            </a:r>
          </a:p>
          <a:p>
            <a:pPr marL="342900" indent="-342900"/>
            <a:r>
              <a:rPr lang="ru-RU" u="sng" dirty="0"/>
              <a:t>Локализация:</a:t>
            </a:r>
            <a:r>
              <a:rPr lang="ru-RU" dirty="0"/>
              <a:t> на лице, веках, нижних конечностях, иногда отеки всего туловища.</a:t>
            </a:r>
          </a:p>
          <a:p>
            <a:pPr marL="342900" indent="-342900"/>
            <a:r>
              <a:rPr lang="ru-RU" u="sng" dirty="0"/>
              <a:t>Механизмы:</a:t>
            </a:r>
            <a:r>
              <a:rPr lang="ru-RU" dirty="0"/>
              <a:t> повышение в сосудистом русле </a:t>
            </a:r>
            <a:r>
              <a:rPr lang="en-US" dirty="0"/>
              <a:t>P</a:t>
            </a:r>
            <a:r>
              <a:rPr lang="ru-RU" dirty="0"/>
              <a:t>гидр., нарушение гормональной регуляции (активация </a:t>
            </a:r>
            <a:r>
              <a:rPr lang="ru-RU" dirty="0" err="1"/>
              <a:t>ренин-ангиотензин-альдостероновой</a:t>
            </a:r>
            <a:r>
              <a:rPr lang="ru-RU" dirty="0"/>
              <a:t> системы), снижение </a:t>
            </a:r>
            <a:r>
              <a:rPr lang="en-US" dirty="0"/>
              <a:t>P</a:t>
            </a:r>
            <a:r>
              <a:rPr lang="ru-RU" dirty="0" err="1"/>
              <a:t>онк</a:t>
            </a:r>
            <a:r>
              <a:rPr lang="ru-RU" dirty="0"/>
              <a:t>. плазмы (</a:t>
            </a:r>
            <a:r>
              <a:rPr lang="ru-RU" dirty="0" err="1"/>
              <a:t>гипопротеинемия</a:t>
            </a:r>
            <a:r>
              <a:rPr lang="ru-RU" dirty="0"/>
              <a:t>), резкое уменьшение фильтрации в почках, нарушение сосудистой проницаемости.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6072206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/>
              <a:t>Facies</a:t>
            </a:r>
            <a:r>
              <a:rPr lang="ru-RU" i="1" dirty="0"/>
              <a:t> </a:t>
            </a:r>
            <a:r>
              <a:rPr lang="ru-RU" i="1" dirty="0" err="1"/>
              <a:t>nephritica</a:t>
            </a:r>
            <a:r>
              <a:rPr lang="ru-RU" i="1" dirty="0"/>
              <a:t> </a:t>
            </a:r>
            <a:r>
              <a:rPr lang="ru-RU" dirty="0"/>
              <a:t>- круглое, одутловатое, отечное лицо и веки, узкие глазные щели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4"/>
            <a:ext cx="48587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5720" y="428604"/>
            <a:ext cx="38576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3) Нефритический синдром </a:t>
            </a:r>
            <a:r>
              <a:rPr lang="ru-RU" dirty="0"/>
              <a:t>– резкое усиление клинических признаков болезни вследствие возникновения симптомов, совокупность которых напоминает острый нефрит.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2571744"/>
            <a:ext cx="38576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Клиника: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Бурно появляющиеся или нарастающие почечные отеки;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err="1"/>
              <a:t>Олигурия</a:t>
            </a:r>
            <a:r>
              <a:rPr lang="ru-RU" dirty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Увеличение протеинурии;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Гематурия;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Возникновение или нарастание артериальной гипертензии;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Проявление осложнений (почечная эклампсия, острая сердечная недостаточность, острая почечная недостаточность)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sun9-61.userapi.com/8hw6ocFC25TcrclHzI385W5keB5wUn6SjT2W_A/mHqF-mbpL-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9261" y="500042"/>
            <a:ext cx="5424739" cy="51958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357166"/>
            <a:ext cx="328614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4) Синдром почечной артериальной гипертензии </a:t>
            </a:r>
            <a:r>
              <a:rPr lang="ru-RU" dirty="0"/>
              <a:t>– артериальная гипертензия, </a:t>
            </a:r>
            <a:r>
              <a:rPr lang="ru-RU" dirty="0" err="1"/>
              <a:t>патогенетически</a:t>
            </a:r>
            <a:r>
              <a:rPr lang="ru-RU" dirty="0"/>
              <a:t> связанная с заболеваниями почек.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2071678"/>
            <a:ext cx="34290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Причины: </a:t>
            </a:r>
            <a:r>
              <a:rPr lang="ru-RU" dirty="0"/>
              <a:t>нарушение водно-электролитного баланса (задержка </a:t>
            </a:r>
            <a:r>
              <a:rPr lang="en-US" dirty="0"/>
              <a:t>Na</a:t>
            </a:r>
            <a:r>
              <a:rPr lang="ru-RU" dirty="0"/>
              <a:t> и воды), активация </a:t>
            </a:r>
            <a:r>
              <a:rPr lang="ru-RU" dirty="0" err="1"/>
              <a:t>прессорных</a:t>
            </a:r>
            <a:r>
              <a:rPr lang="ru-RU" dirty="0"/>
              <a:t> гормональных систем (</a:t>
            </a:r>
            <a:r>
              <a:rPr lang="ru-RU" dirty="0" err="1"/>
              <a:t>ренин-ангиотензин-альдостероновая</a:t>
            </a:r>
            <a:r>
              <a:rPr lang="ru-RU" dirty="0"/>
              <a:t>, </a:t>
            </a:r>
            <a:r>
              <a:rPr lang="ru-RU" dirty="0" err="1"/>
              <a:t>симпатикоадреналовая</a:t>
            </a:r>
            <a:r>
              <a:rPr lang="ru-RU" dirty="0"/>
              <a:t>, гормоны эндотелия и тромбоцитов), угнетение депрессорных гормональных систем (простагландины, </a:t>
            </a:r>
            <a:r>
              <a:rPr lang="ru-RU" dirty="0" err="1"/>
              <a:t>калликреин-кининовая</a:t>
            </a:r>
            <a:r>
              <a:rPr lang="ru-RU" dirty="0"/>
              <a:t> система).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592933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Клиника: </a:t>
            </a:r>
            <a:r>
              <a:rPr lang="ru-RU" dirty="0"/>
              <a:t>стойкая гипертензия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142984"/>
            <a:ext cx="441753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357166"/>
            <a:ext cx="80724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5) Почечная эклампсия </a:t>
            </a:r>
            <a:r>
              <a:rPr lang="ru-RU" dirty="0"/>
              <a:t>– острая энцефалопатия, обусловлена значительным повышением АД и отеком (</a:t>
            </a:r>
            <a:r>
              <a:rPr lang="ru-RU" dirty="0" err="1"/>
              <a:t>гиперволемическим</a:t>
            </a:r>
            <a:r>
              <a:rPr lang="ru-RU" dirty="0"/>
              <a:t>) головного мозга.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42148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Причины:</a:t>
            </a:r>
            <a:r>
              <a:rPr lang="ru-RU" dirty="0"/>
              <a:t> </a:t>
            </a:r>
            <a:r>
              <a:rPr lang="ru-RU" sz="1600" dirty="0"/>
              <a:t>острый гломерулонефрит, обострения хронического </a:t>
            </a:r>
            <a:r>
              <a:rPr lang="ru-RU" sz="1600" dirty="0" err="1"/>
              <a:t>гломерулонефрита</a:t>
            </a:r>
            <a:r>
              <a:rPr lang="ru-RU" sz="1600" dirty="0"/>
              <a:t>, нефропатия беременных, ишемия мозга (</a:t>
            </a:r>
            <a:r>
              <a:rPr lang="ru-RU" sz="1600" dirty="0" err="1"/>
              <a:t>микроангиопатия</a:t>
            </a:r>
            <a:r>
              <a:rPr lang="ru-RU" sz="1600" dirty="0"/>
              <a:t>, ангиоспазм и внутрисосудистая </a:t>
            </a:r>
            <a:r>
              <a:rPr lang="ru-RU" sz="1600" dirty="0" err="1"/>
              <a:t>гиперкоагуляция</a:t>
            </a:r>
            <a:r>
              <a:rPr lang="ru-RU" sz="1600" dirty="0"/>
              <a:t>).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3071810"/>
            <a:ext cx="7143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Клиника: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1600" dirty="0"/>
              <a:t>Начало приступа острое,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полная потеря сознания,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выраженная отечность,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err="1"/>
              <a:t>клонические</a:t>
            </a:r>
            <a:r>
              <a:rPr lang="ru-RU" sz="1600" dirty="0"/>
              <a:t> и тонические судороги,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зрачки расширены, застойный сосок зрительного нерва (глазное дно),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преходящий </a:t>
            </a:r>
            <a:r>
              <a:rPr lang="ru-RU" sz="1600" dirty="0" err="1"/>
              <a:t>амавроз</a:t>
            </a:r>
            <a:r>
              <a:rPr lang="ru-RU" sz="1600" dirty="0"/>
              <a:t> (слепота),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рвота мозгового происхождения,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дыхание не изменено или приступы удушья,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АД повышено,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давление ЦСЖ повышено,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мочевина, </a:t>
            </a:r>
            <a:r>
              <a:rPr lang="ru-RU" sz="1600" dirty="0" err="1"/>
              <a:t>креатинин</a:t>
            </a:r>
            <a:r>
              <a:rPr lang="ru-RU" sz="1600" dirty="0"/>
              <a:t> крови могут быть повышены,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протеинурия, гематурия в моче,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температура тела нормальная или повышена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sun9-63.userapi.com/OIBYbDIeHbaXna6kgML-KpiTIgEqrKBDA3B_fg/mTyc46O6xV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403297"/>
            <a:ext cx="2881306" cy="245470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142852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6) Синдром почечной недостаточности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642918"/>
            <a:ext cx="414340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Острая почечная недостаточность </a:t>
            </a:r>
            <a:r>
              <a:rPr lang="ru-RU" dirty="0"/>
              <a:t>– потенциально обратимое, развивающееся в течение нескольких часов или дней нарушение гомеостатическое функции почек.</a:t>
            </a:r>
          </a:p>
          <a:p>
            <a:r>
              <a:rPr lang="ru-RU" u="sng" dirty="0"/>
              <a:t>Клиника: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начальный период: </a:t>
            </a:r>
            <a:r>
              <a:rPr lang="ru-RU" sz="1600" dirty="0" err="1"/>
              <a:t>циркуляторный</a:t>
            </a:r>
            <a:r>
              <a:rPr lang="ru-RU" sz="1600" dirty="0"/>
              <a:t> коллапс,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err="1"/>
              <a:t>олигурический</a:t>
            </a:r>
            <a:r>
              <a:rPr lang="en-US" sz="1600" dirty="0"/>
              <a:t>/</a:t>
            </a:r>
            <a:r>
              <a:rPr lang="ru-RU" sz="1600" dirty="0" err="1"/>
              <a:t>азотемический</a:t>
            </a:r>
            <a:r>
              <a:rPr lang="ru-RU" sz="1600" dirty="0"/>
              <a:t> период: уремическая интоксикация, уменьшение или прекращение диуреза, внеклеточная </a:t>
            </a:r>
            <a:r>
              <a:rPr lang="ru-RU" sz="1600" dirty="0" err="1"/>
              <a:t>гипергидратация</a:t>
            </a:r>
            <a:r>
              <a:rPr lang="ru-RU" sz="1600" dirty="0"/>
              <a:t>, кровотечения ЖКТ, анемия, тромбоцитопения, снижение иммунитета, нарушения КОС,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восстановление диуреза,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выздоровление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0562" y="642918"/>
            <a:ext cx="450059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Хроническая почечная недостаточность </a:t>
            </a:r>
            <a:r>
              <a:rPr lang="ru-RU" dirty="0"/>
              <a:t>– </a:t>
            </a:r>
            <a:r>
              <a:rPr lang="ru-RU" dirty="0" err="1"/>
              <a:t>симптомокомплекс</a:t>
            </a:r>
            <a:r>
              <a:rPr lang="ru-RU" dirty="0"/>
              <a:t>, развивающийся в результате постепенной гибели нефронов при любом прогрессирующем заболевании почек.</a:t>
            </a:r>
          </a:p>
          <a:p>
            <a:r>
              <a:rPr lang="ru-RU" u="sng" dirty="0"/>
              <a:t>Клиника: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Начальный период: слабость, утомляемость, полиурия, </a:t>
            </a:r>
            <a:r>
              <a:rPr lang="ru-RU" sz="1600" dirty="0" err="1"/>
              <a:t>никтурия</a:t>
            </a:r>
            <a:r>
              <a:rPr lang="ru-RU" sz="1600" dirty="0"/>
              <a:t>, анемия,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неврологический синдром (энцефалопатия, </a:t>
            </a:r>
            <a:r>
              <a:rPr lang="ru-RU" sz="1600" dirty="0" err="1"/>
              <a:t>полинейропатия</a:t>
            </a:r>
            <a:r>
              <a:rPr lang="ru-RU" sz="1600" dirty="0"/>
              <a:t>, уремическая кома),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гастроэнтерологический синдром (потеря аппетита, тошнота, рвота, понос, болезненность при пальпации в надчревной области),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дистрофический синдром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err="1"/>
              <a:t>анемическо-геморрагический</a:t>
            </a:r>
            <a:r>
              <a:rPr lang="ru-RU" sz="1600" dirty="0"/>
              <a:t> синдром,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серозно-суставной и костный синдром (плеврит, перикардит, подагра, остеомаляция, остеит),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err="1"/>
              <a:t>сердечно-сосудистый</a:t>
            </a:r>
            <a:r>
              <a:rPr lang="ru-RU" sz="1600" dirty="0"/>
              <a:t> (повышение АД),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снижение иммунитета,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эндокринные нарушения,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мочевой синдром,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азотемия,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/>
              <a:t> электролитные нарушения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Степени опущения почек и их характеристика</a:t>
            </a:r>
          </a:p>
        </p:txBody>
      </p:sp>
      <p:pic>
        <p:nvPicPr>
          <p:cNvPr id="30722" name="Picture 2" descr="https://sun9-41.userapi.com/dTHiZ1je7xMN9GyUDSATcbM4u5EKv4HihToYgw/_cB7TQEyHS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10" y="1142984"/>
            <a:ext cx="3929090" cy="5502748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714488"/>
          <a:ext cx="500066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5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Степень по </a:t>
                      </a:r>
                      <a:r>
                        <a:rPr lang="ru-RU" dirty="0" err="1"/>
                        <a:t>Стражеско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Характеристика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  <a:r>
                        <a:rPr lang="ru-RU" dirty="0"/>
                        <a:t> ст.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Определяется нижний полюс почки. Почка ниже физиологической нормы чуть больше, чем на 1 позвонок.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II</a:t>
                      </a:r>
                      <a:r>
                        <a:rPr lang="ru-RU" dirty="0"/>
                        <a:t> ст.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Почка прощупывается целиком, подвижна, но не переходит линию позвоночника. Почка ниже нормы на 2-2,5 позвонка.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III</a:t>
                      </a:r>
                      <a:r>
                        <a:rPr lang="ru-RU" dirty="0"/>
                        <a:t> ст.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Блуждающая почка, свободно смещается в брюшной полости в различных направлениях,</a:t>
                      </a:r>
                      <a:r>
                        <a:rPr lang="ru-RU" baseline="0" dirty="0"/>
                        <a:t> заходит за линию позвоночника в противоположную сторону. Почка ниже нормы на 3 и более позвонков.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282" y="1000108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Нефроптоз</a:t>
            </a:r>
            <a:r>
              <a:rPr lang="ru-RU" dirty="0"/>
              <a:t> – опущение почки.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Общий анализ мочи, интерпретация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785794"/>
          <a:ext cx="8858312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36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Физические </a:t>
                      </a:r>
                      <a:r>
                        <a:rPr lang="ru-RU" sz="1400" dirty="0" err="1"/>
                        <a:t>св-ва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Отклонения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Цвет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Соломенно-желтый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/>
                        <a:t>Бледная, бесцветная </a:t>
                      </a:r>
                      <a:r>
                        <a:rPr lang="ru-RU" sz="1400" dirty="0"/>
                        <a:t>– при</a:t>
                      </a:r>
                      <a:r>
                        <a:rPr lang="ru-RU" sz="1400" baseline="0" dirty="0"/>
                        <a:t> полиурии.</a:t>
                      </a:r>
                    </a:p>
                    <a:p>
                      <a:r>
                        <a:rPr lang="ru-RU" sz="1400" u="sng" baseline="0" dirty="0"/>
                        <a:t>Насыщенно-желтая</a:t>
                      </a:r>
                      <a:r>
                        <a:rPr lang="ru-RU" sz="1400" baseline="0" dirty="0"/>
                        <a:t> – при </a:t>
                      </a:r>
                      <a:r>
                        <a:rPr lang="ru-RU" sz="1400" baseline="0" dirty="0" err="1"/>
                        <a:t>олигурии</a:t>
                      </a:r>
                      <a:r>
                        <a:rPr lang="ru-RU" sz="1400" baseline="0" dirty="0"/>
                        <a:t>.</a:t>
                      </a:r>
                    </a:p>
                    <a:p>
                      <a:r>
                        <a:rPr lang="ru-RU" sz="1400" u="sng" baseline="0" dirty="0"/>
                        <a:t>Темно-желтая</a:t>
                      </a:r>
                      <a:r>
                        <a:rPr lang="ru-RU" sz="1400" baseline="0" dirty="0"/>
                        <a:t> – при желтухе.</a:t>
                      </a:r>
                    </a:p>
                    <a:p>
                      <a:r>
                        <a:rPr lang="ru-RU" sz="1400" baseline="0" dirty="0"/>
                        <a:t>От </a:t>
                      </a:r>
                      <a:r>
                        <a:rPr lang="ru-RU" sz="1400" u="sng" baseline="0" dirty="0" err="1"/>
                        <a:t>розового</a:t>
                      </a:r>
                      <a:r>
                        <a:rPr lang="ru-RU" sz="1400" baseline="0" dirty="0"/>
                        <a:t> (при остром </a:t>
                      </a:r>
                      <a:r>
                        <a:rPr lang="ru-RU" sz="1400" baseline="0" dirty="0" err="1"/>
                        <a:t>гломерулонефрите</a:t>
                      </a:r>
                      <a:r>
                        <a:rPr lang="ru-RU" sz="1400" baseline="0" dirty="0"/>
                        <a:t>) до </a:t>
                      </a:r>
                      <a:r>
                        <a:rPr lang="ru-RU" sz="1400" u="sng" baseline="0" dirty="0"/>
                        <a:t>красно-вишневого</a:t>
                      </a:r>
                      <a:r>
                        <a:rPr lang="ru-RU" sz="1400" baseline="0" dirty="0"/>
                        <a:t> (при почечнокаменной болезни, опухолях, инфарктах почки, туберкулезе, травмах).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Прозрачность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Прозрачная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/>
                        <a:t>Мутная</a:t>
                      </a:r>
                      <a:r>
                        <a:rPr lang="ru-RU" sz="1400" dirty="0"/>
                        <a:t> – при наличии большого количества солей </a:t>
                      </a:r>
                      <a:r>
                        <a:rPr lang="ru-RU" sz="1400" dirty="0" err="1"/>
                        <a:t>уратов</a:t>
                      </a:r>
                      <a:r>
                        <a:rPr lang="ru-RU" sz="1400" dirty="0"/>
                        <a:t>, фосфатов, оксалатов, гноя, жира, бактерий.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Запах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Нерезкий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/>
                        <a:t>Аммиачный</a:t>
                      </a:r>
                      <a:r>
                        <a:rPr lang="ru-RU" sz="1400" dirty="0"/>
                        <a:t> – при длительном хранении не на холоде. </a:t>
                      </a:r>
                      <a:r>
                        <a:rPr lang="ru-RU" sz="1400" u="sng" dirty="0"/>
                        <a:t>Запах</a:t>
                      </a:r>
                      <a:r>
                        <a:rPr lang="ru-RU" sz="1400" u="sng" baseline="0" dirty="0"/>
                        <a:t> ацетона </a:t>
                      </a:r>
                      <a:r>
                        <a:rPr lang="ru-RU" sz="1400" baseline="0" dirty="0"/>
                        <a:t>– при сахарном диабете.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pH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Кислая (5-7,0)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/>
                        <a:t>Резко кислая </a:t>
                      </a:r>
                      <a:r>
                        <a:rPr lang="ru-RU" sz="1400" dirty="0"/>
                        <a:t>– при сахарном диабете, хронической почечной недостаточности, сердечной недостаточности,</a:t>
                      </a:r>
                      <a:r>
                        <a:rPr lang="ru-RU" sz="1400" baseline="0" dirty="0"/>
                        <a:t> приеме мясной пищи.</a:t>
                      </a:r>
                      <a:r>
                        <a:rPr lang="ru-RU" sz="1400" dirty="0"/>
                        <a:t> </a:t>
                      </a:r>
                      <a:r>
                        <a:rPr lang="ru-RU" sz="1400" u="sng" dirty="0"/>
                        <a:t>Основная</a:t>
                      </a:r>
                      <a:r>
                        <a:rPr lang="ru-RU" sz="1400" dirty="0"/>
                        <a:t> – при цистите, приеме щелочных мин.вод,</a:t>
                      </a:r>
                      <a:r>
                        <a:rPr lang="ru-RU" sz="1400" baseline="0" dirty="0"/>
                        <a:t> неправильном хранении, приеме растительной пищи.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Относительная</a:t>
                      </a:r>
                      <a:r>
                        <a:rPr lang="ru-RU" sz="1400" b="1" baseline="0" dirty="0"/>
                        <a:t> плотность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1005-1025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 err="1"/>
                        <a:t>Изостенурия</a:t>
                      </a:r>
                      <a:r>
                        <a:rPr lang="ru-RU" sz="1400" dirty="0"/>
                        <a:t> – получение монотонных цифр диуреза. </a:t>
                      </a:r>
                      <a:r>
                        <a:rPr lang="ru-RU" sz="1400" u="sng" dirty="0" err="1"/>
                        <a:t>Гипостенурия</a:t>
                      </a:r>
                      <a:r>
                        <a:rPr lang="ru-RU" sz="1400" dirty="0"/>
                        <a:t> – снижение плотности мочи.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Белок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0,00-0,14 г</a:t>
                      </a:r>
                      <a:r>
                        <a:rPr lang="en-US" sz="1400" dirty="0"/>
                        <a:t>/</a:t>
                      </a:r>
                      <a:r>
                        <a:rPr lang="ru-RU" sz="1400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u="sng" dirty="0"/>
                        <a:t>Протеинурия</a:t>
                      </a:r>
                      <a:r>
                        <a:rPr lang="ru-RU" sz="1400" dirty="0"/>
                        <a:t> – выделение белка с мочой (повышение проницаемости клубочков, снижение </a:t>
                      </a:r>
                      <a:r>
                        <a:rPr lang="ru-RU" sz="1400" dirty="0" err="1"/>
                        <a:t>реабсорбции</a:t>
                      </a:r>
                      <a:r>
                        <a:rPr lang="ru-RU" sz="1400" dirty="0"/>
                        <a:t> в канальцах).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7890" name="Picture 2" descr="https://sun9-41.userapi.com/w431fDqyvNeqLz2skTwaDK0opXQnSXr-I1BX-w/0u64Jf0fQ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482580"/>
            <a:ext cx="3714776" cy="13754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5857892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Сбор мочи утром после сна, в чистую посуду, исследование проводить не позже 2-3 ч или хранить материал в холодильнике.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14356"/>
          <a:ext cx="8786874" cy="4463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7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2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Микроскопия осадка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Отклонения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Кристаллические осадки мочи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Обнаруживаются (</a:t>
                      </a:r>
                      <a:r>
                        <a:rPr lang="ru-RU" sz="1400" dirty="0" err="1"/>
                        <a:t>ураты</a:t>
                      </a:r>
                      <a:r>
                        <a:rPr lang="ru-RU" sz="1400" dirty="0"/>
                        <a:t>,</a:t>
                      </a:r>
                      <a:r>
                        <a:rPr lang="ru-RU" sz="1400" baseline="0" dirty="0"/>
                        <a:t> фосфорнокислый кальций, оксалаты, фосфаты, мочекислый аммоний, нейтральный фосфорнокислый магний, углекислый кальций)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Холестерин – при амилоидозе, абсцессе почки, </a:t>
                      </a:r>
                      <a:r>
                        <a:rPr lang="ru-RU" sz="1400" dirty="0" err="1"/>
                        <a:t>гипернефроидном</a:t>
                      </a:r>
                      <a:r>
                        <a:rPr lang="ru-RU" sz="1400" dirty="0"/>
                        <a:t> раке. Лейцин и тирозин – при поражениях печени (цирроз). </a:t>
                      </a:r>
                      <a:r>
                        <a:rPr lang="ru-RU" sz="1400" dirty="0" err="1"/>
                        <a:t>Цистин</a:t>
                      </a:r>
                      <a:r>
                        <a:rPr lang="ru-RU" sz="1400" dirty="0"/>
                        <a:t> – при почечных </a:t>
                      </a:r>
                      <a:r>
                        <a:rPr lang="ru-RU" sz="1400" dirty="0" err="1"/>
                        <a:t>цистиновых</a:t>
                      </a:r>
                      <a:r>
                        <a:rPr lang="ru-RU" sz="1400" dirty="0"/>
                        <a:t> камнях.</a:t>
                      </a:r>
                    </a:p>
                    <a:p>
                      <a:r>
                        <a:rPr lang="ru-RU" sz="1400" dirty="0"/>
                        <a:t>Жирные кислоты – при жировой</a:t>
                      </a:r>
                      <a:r>
                        <a:rPr lang="ru-RU" sz="1400" baseline="0" dirty="0"/>
                        <a:t> дистрофии печени, травмах. </a:t>
                      </a:r>
                      <a:r>
                        <a:rPr lang="ru-RU" sz="1400" baseline="0" dirty="0" err="1"/>
                        <a:t>Гематоидин</a:t>
                      </a:r>
                      <a:r>
                        <a:rPr lang="ru-RU" sz="1400" baseline="0" dirty="0"/>
                        <a:t> – при очагах кровоизлияния.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Лейкоциты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1-5 в поле зрения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Пиурия – много лейкоцитов в моче (гнойная моча)</a:t>
                      </a:r>
                      <a:r>
                        <a:rPr lang="ru-RU" sz="1400" baseline="0" dirty="0"/>
                        <a:t> – при воспалительных процессах в мочеполовой системе.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116">
                <a:tc>
                  <a:txBody>
                    <a:bodyPr/>
                    <a:lstStyle/>
                    <a:p>
                      <a:r>
                        <a:rPr lang="ru-RU" sz="1400" b="1" dirty="0"/>
                        <a:t>Эритроциты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До</a:t>
                      </a:r>
                      <a:r>
                        <a:rPr lang="ru-RU" sz="1400" baseline="0" dirty="0"/>
                        <a:t> 5 эритроцитов в поле зрения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Гематурия – много</a:t>
                      </a:r>
                      <a:r>
                        <a:rPr lang="ru-RU" sz="1400" baseline="0" dirty="0"/>
                        <a:t> эритроцитов в моче.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Эпителиальные клетки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0-5 в поле зрения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Обнаружение клеток при патологиях (</a:t>
                      </a:r>
                      <a:r>
                        <a:rPr lang="ru-RU" sz="1400" dirty="0" err="1"/>
                        <a:t>тубулярный</a:t>
                      </a:r>
                      <a:r>
                        <a:rPr lang="ru-RU" sz="1400" dirty="0"/>
                        <a:t> некроз, отторжение почечного трансплантата, вирусные инфекции, воспаления, новообразования, химические токсины)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/>
                        <a:t>Цилиндры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Отсутствуют, за исключением 1-2 гиалиновых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Цилиндрурия</a:t>
                      </a:r>
                      <a:r>
                        <a:rPr lang="ru-RU" sz="1400" dirty="0"/>
                        <a:t> – выделение цилиндров с мочой – при патологиях в почках.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Picture 2" descr="https://sun9-41.userapi.com/w431fDqyvNeqLz2skTwaDK0opXQnSXr-I1BX-w/0u64Jf0fQ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482580"/>
            <a:ext cx="3714776" cy="13754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14290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Также проводят микроскопию осадка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41.userapi.com/w431fDqyvNeqLz2skTwaDK0opXQnSXr-I1BX-w/0u64Jf0fQ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482580"/>
            <a:ext cx="3714776" cy="137542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928670"/>
          <a:ext cx="8858313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3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Химическое исследование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Отклонения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Глюкоза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0,00-1,00 ммоль</a:t>
                      </a:r>
                      <a:r>
                        <a:rPr lang="en-US" sz="1600" dirty="0"/>
                        <a:t>/</a:t>
                      </a:r>
                      <a:r>
                        <a:rPr lang="ru-RU" sz="1600" dirty="0"/>
                        <a:t>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Патологическая </a:t>
                      </a:r>
                      <a:r>
                        <a:rPr lang="ru-RU" sz="1600" dirty="0" err="1"/>
                        <a:t>глюкозурия</a:t>
                      </a:r>
                      <a:r>
                        <a:rPr lang="ru-RU" sz="1600" dirty="0"/>
                        <a:t> – появление в</a:t>
                      </a:r>
                      <a:r>
                        <a:rPr lang="ru-RU" sz="1600" baseline="0" dirty="0"/>
                        <a:t> моче глюкозы при сахарном диабете, заболеваниях гипофиза, надпочечников, печени, почек.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Ацетон (кетоновые тела)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Отсутствуют (до 0,5</a:t>
                      </a:r>
                      <a:r>
                        <a:rPr lang="ru-RU" sz="1600" baseline="0" dirty="0"/>
                        <a:t> ммоль</a:t>
                      </a:r>
                      <a:r>
                        <a:rPr lang="en-US" sz="1600" baseline="0" dirty="0"/>
                        <a:t>/</a:t>
                      </a:r>
                      <a:r>
                        <a:rPr lang="ru-RU" sz="1600" baseline="0" dirty="0"/>
                        <a:t>л)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/>
                        <a:t>Кетоацидоз</a:t>
                      </a:r>
                      <a:r>
                        <a:rPr lang="ru-RU" sz="1600" dirty="0"/>
                        <a:t> при сахарном диабете, гипергликемической</a:t>
                      </a:r>
                      <a:r>
                        <a:rPr lang="ru-RU" sz="1600" baseline="0" dirty="0"/>
                        <a:t> коме, голодании.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Желчные пигменты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Возрастание количества при </a:t>
                      </a:r>
                      <a:r>
                        <a:rPr lang="ru-RU" sz="1600" dirty="0" err="1"/>
                        <a:t>подпеченочной</a:t>
                      </a:r>
                      <a:r>
                        <a:rPr lang="ru-RU" sz="1600" dirty="0"/>
                        <a:t> (</a:t>
                      </a:r>
                      <a:r>
                        <a:rPr lang="ru-RU" sz="1600" dirty="0" err="1"/>
                        <a:t>механиеской</a:t>
                      </a:r>
                      <a:r>
                        <a:rPr lang="ru-RU" sz="1600" dirty="0"/>
                        <a:t>) желтухе, холангитах, гепатитах, раке.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Желчные кислоты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Выделение при </a:t>
                      </a:r>
                      <a:r>
                        <a:rPr lang="ru-RU" sz="1600" dirty="0" err="1"/>
                        <a:t>подпеченочной</a:t>
                      </a:r>
                      <a:r>
                        <a:rPr lang="ru-RU" sz="1600" baseline="0" dirty="0"/>
                        <a:t> (механической) и печеночной (паренхиматозной) желтухе.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Уробилин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Выделение при </a:t>
                      </a:r>
                      <a:r>
                        <a:rPr lang="ru-RU" sz="1600" dirty="0" err="1"/>
                        <a:t>надпеченочной</a:t>
                      </a:r>
                      <a:r>
                        <a:rPr lang="ru-RU" sz="1600" dirty="0"/>
                        <a:t> (гемолитической) желтухе, гепатитах, холангитах, циррозе печени, интоксикациях алкоголем, хлороформом.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282" y="285728"/>
            <a:ext cx="557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Также проводят химический анализ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Содержание форменных элементов в анализе мочи по Нечипоренко и их количество в норме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5343644" cy="170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929322" y="1643050"/>
            <a:ext cx="2786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Цель: </a:t>
            </a:r>
            <a:r>
              <a:rPr lang="ru-RU" dirty="0"/>
              <a:t>выявление воспалительного процесса в мочевыделительной системе и определение количества форменных элементов в 1 мл.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357694"/>
          <a:ext cx="8286808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2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4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Форменные элементы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Норма в 1 мл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Эритроциты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Лейкоциты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2000-4000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Цилиндры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0-1 на четыре</a:t>
                      </a:r>
                      <a:r>
                        <a:rPr lang="ru-RU" sz="2000" baseline="0" dirty="0"/>
                        <a:t> камеры подсчета или до 50-70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Основные количественные характеристики, учитываемые в анализе мочи по пробе </a:t>
            </a:r>
            <a:r>
              <a:rPr lang="ru-RU" sz="2800" b="1" dirty="0" err="1"/>
              <a:t>Зимницкого</a:t>
            </a:r>
            <a:endParaRPr lang="ru-RU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857760"/>
            <a:ext cx="76200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20" y="6286520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8 баночек. Сбор мочи каждые 3 ч. Цель: изучить приспособляемость почек к водному режиму в обычных условиях жизни.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357298"/>
            <a:ext cx="79296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Количество и относительная плотность мочи в каждой порции,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Количество мочи, собранное за время проведения пробы (суточный диурез, норма 65-75% выпитой за сутки жидкости),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Дневной диурез (количество мочи, выделенное с 9 до 18 ч, норма 2</a:t>
            </a:r>
            <a:r>
              <a:rPr lang="en-US" dirty="0"/>
              <a:t>/</a:t>
            </a:r>
            <a:r>
              <a:rPr lang="ru-RU" dirty="0"/>
              <a:t>3-3</a:t>
            </a:r>
            <a:r>
              <a:rPr lang="en-US" dirty="0"/>
              <a:t>/</a:t>
            </a:r>
            <a:r>
              <a:rPr lang="ru-RU" dirty="0"/>
              <a:t>4 общего диуреза),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Ночной диурез (количество мочи, выделенное с 21 до 6 ч, норма 1</a:t>
            </a:r>
            <a:r>
              <a:rPr lang="en-US" dirty="0"/>
              <a:t>/</a:t>
            </a:r>
            <a:r>
              <a:rPr lang="ru-RU" dirty="0"/>
              <a:t>3 суточного диуреза)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400050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Норма: дневной диурез превышает ночной, относительная плотность в больших пределах – от 1005 до 1025.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42862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2. Боль в области поясницы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i="1" u="sng" dirty="0"/>
              <a:t>Тупая, постоянная боль без иррадиации;</a:t>
            </a:r>
          </a:p>
          <a:p>
            <a:pPr>
              <a:buFont typeface="Arial" pitchFamily="34" charset="0"/>
              <a:buChar char="•"/>
            </a:pPr>
            <a:r>
              <a:rPr lang="ru-RU" i="1" u="sng" dirty="0"/>
              <a:t> Острая боль;</a:t>
            </a:r>
          </a:p>
          <a:p>
            <a:pPr>
              <a:buFont typeface="Arial" pitchFamily="34" charset="0"/>
              <a:buChar char="•"/>
            </a:pPr>
            <a:r>
              <a:rPr lang="ru-RU" i="1" u="sng" dirty="0"/>
              <a:t> Приступообразная боль (почечная колика) с иррадиацией по ходу мочеточника в область мочевого пузыря, паховую область, половые органы;</a:t>
            </a:r>
          </a:p>
          <a:p>
            <a:pPr>
              <a:buFont typeface="Arial" pitchFamily="34" charset="0"/>
              <a:buChar char="•"/>
            </a:pPr>
            <a:r>
              <a:rPr lang="ru-RU" i="1" u="sng" dirty="0"/>
              <a:t> Боль над лобком с иррадиацией в промежность.</a:t>
            </a:r>
          </a:p>
        </p:txBody>
      </p:sp>
      <p:pic>
        <p:nvPicPr>
          <p:cNvPr id="1026" name="Picture 2" descr="https://sun9-72.userapi.com/xDf0_Q23wSGfbetrX9KnwLRIXN3H_svIFsRcMA/sNG5lNSg3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7495" y="142852"/>
            <a:ext cx="4352223" cy="3143272"/>
          </a:xfrm>
          <a:prstGeom prst="rect">
            <a:avLst/>
          </a:prstGeom>
          <a:noFill/>
        </p:spPr>
      </p:pic>
      <p:pic>
        <p:nvPicPr>
          <p:cNvPr id="1028" name="Picture 4" descr="https://sun9-62.userapi.com/d9sPK-rGPHcID1-mYjDRe_SjPULl-l_faaWdoQ/VKwPVrqOp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21703"/>
            <a:ext cx="4286280" cy="28505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4000504"/>
            <a:ext cx="385765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3. Повышение температуры тела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 err="1"/>
              <a:t>Фебрильная</a:t>
            </a:r>
            <a:r>
              <a:rPr lang="ru-RU" u="sng" dirty="0"/>
              <a:t> (38-39С)</a:t>
            </a:r>
            <a:r>
              <a:rPr lang="ru-RU" dirty="0"/>
              <a:t> – </a:t>
            </a:r>
            <a:r>
              <a:rPr lang="ru-RU" sz="1600" dirty="0"/>
              <a:t>острый </a:t>
            </a:r>
            <a:r>
              <a:rPr lang="ru-RU" sz="1600" dirty="0" err="1"/>
              <a:t>пиелонефрит</a:t>
            </a:r>
            <a:r>
              <a:rPr lang="ru-RU" sz="1600" dirty="0"/>
              <a:t>, пиелит.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Субфебрильная (37,1-38С)</a:t>
            </a:r>
            <a:r>
              <a:rPr lang="ru-RU" dirty="0"/>
              <a:t> – </a:t>
            </a:r>
            <a:r>
              <a:rPr lang="ru-RU" sz="1600" dirty="0"/>
              <a:t>острый гломерулонефрит, обострение хронического </a:t>
            </a:r>
            <a:r>
              <a:rPr lang="ru-RU" dirty="0" err="1"/>
              <a:t>пиелонефрита</a:t>
            </a:r>
            <a:r>
              <a:rPr lang="ru-RU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Кратковременное значительное повышение температуры </a:t>
            </a:r>
            <a:r>
              <a:rPr lang="ru-RU" dirty="0"/>
              <a:t>– </a:t>
            </a:r>
            <a:r>
              <a:rPr lang="ru-RU" sz="1600" dirty="0"/>
              <a:t>эклампсия.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Продукты белкового обмена, характеризующие наличие почечной недостаточности и их содержание в крови в норме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1928802"/>
            <a:ext cx="70009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Наиболее информативные показатели:</a:t>
            </a:r>
          </a:p>
          <a:p>
            <a:pPr>
              <a:buFont typeface="Arial" pitchFamily="34" charset="0"/>
              <a:buChar char="•"/>
            </a:pPr>
            <a:r>
              <a:rPr lang="ru-RU" sz="2000" u="sng" dirty="0"/>
              <a:t> </a:t>
            </a:r>
            <a:r>
              <a:rPr lang="ru-RU" sz="2000" u="sng" dirty="0" err="1"/>
              <a:t>креатинин</a:t>
            </a:r>
            <a:endParaRPr lang="ru-RU" sz="2000" u="sng" dirty="0"/>
          </a:p>
          <a:p>
            <a:r>
              <a:rPr lang="ru-RU" sz="2000" dirty="0"/>
              <a:t>Норма: 0,088 ммоль</a:t>
            </a:r>
            <a:r>
              <a:rPr lang="en-US" sz="2000" dirty="0"/>
              <a:t>/</a:t>
            </a:r>
            <a:r>
              <a:rPr lang="ru-RU" sz="2000" dirty="0"/>
              <a:t>л (женщины), 0,105 ммоль</a:t>
            </a:r>
            <a:r>
              <a:rPr lang="en-US" sz="2000" dirty="0"/>
              <a:t>/</a:t>
            </a:r>
            <a:r>
              <a:rPr lang="ru-RU" sz="2000" dirty="0"/>
              <a:t>л (мужчины)</a:t>
            </a:r>
          </a:p>
          <a:p>
            <a:pPr>
              <a:buFont typeface="Arial" pitchFamily="34" charset="0"/>
              <a:buChar char="•"/>
            </a:pPr>
            <a:r>
              <a:rPr lang="ru-RU" sz="2000" u="sng" dirty="0"/>
              <a:t> мочевина</a:t>
            </a:r>
          </a:p>
          <a:p>
            <a:r>
              <a:rPr lang="ru-RU" sz="2000" dirty="0"/>
              <a:t>Норма: 2,5-8,3 ммоль</a:t>
            </a:r>
            <a:r>
              <a:rPr lang="en-US" sz="2000" dirty="0"/>
              <a:t>/</a:t>
            </a:r>
            <a:r>
              <a:rPr lang="ru-RU" sz="2000" dirty="0"/>
              <a:t>л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Другие методы исследования при заболеваниях почек и мочевыводящих путей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1285860"/>
            <a:ext cx="54292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Внутривенная урография,</a:t>
            </a:r>
          </a:p>
          <a:p>
            <a:r>
              <a:rPr lang="ru-RU" dirty="0"/>
              <a:t>2. Ретроградная пиелография,</a:t>
            </a:r>
          </a:p>
          <a:p>
            <a:r>
              <a:rPr lang="ru-RU" dirty="0"/>
              <a:t>3. </a:t>
            </a:r>
            <a:r>
              <a:rPr lang="ru-RU" dirty="0" err="1"/>
              <a:t>Нефроангиография</a:t>
            </a:r>
            <a:r>
              <a:rPr lang="ru-RU" dirty="0"/>
              <a:t>,</a:t>
            </a:r>
          </a:p>
          <a:p>
            <a:r>
              <a:rPr lang="ru-RU" dirty="0"/>
              <a:t>4. Радиоизотопная </a:t>
            </a:r>
            <a:r>
              <a:rPr lang="ru-RU" dirty="0" err="1"/>
              <a:t>ренография</a:t>
            </a:r>
            <a:r>
              <a:rPr lang="ru-RU" dirty="0"/>
              <a:t>,</a:t>
            </a:r>
          </a:p>
          <a:p>
            <a:r>
              <a:rPr lang="ru-RU" dirty="0"/>
              <a:t>5. Усиление </a:t>
            </a:r>
            <a:r>
              <a:rPr lang="ru-RU" dirty="0" err="1"/>
              <a:t>ренгеновского</a:t>
            </a:r>
            <a:r>
              <a:rPr lang="ru-RU" dirty="0"/>
              <a:t> изображения (УРИ),</a:t>
            </a:r>
          </a:p>
          <a:p>
            <a:r>
              <a:rPr lang="ru-RU" dirty="0"/>
              <a:t>6. Обзорное исследование брюшной полости,</a:t>
            </a:r>
          </a:p>
          <a:p>
            <a:r>
              <a:rPr lang="ru-RU" dirty="0"/>
              <a:t>7. Сканирование почек,</a:t>
            </a:r>
          </a:p>
          <a:p>
            <a:r>
              <a:rPr lang="ru-RU" dirty="0"/>
              <a:t>8. КТ,</a:t>
            </a:r>
          </a:p>
          <a:p>
            <a:r>
              <a:rPr lang="ru-RU" dirty="0"/>
              <a:t>9. МРТ,</a:t>
            </a:r>
          </a:p>
          <a:p>
            <a:r>
              <a:rPr lang="ru-RU" dirty="0"/>
              <a:t>10. УЗИ почек и почечных сосудов (</a:t>
            </a:r>
            <a:r>
              <a:rPr lang="ru-RU" dirty="0" err="1"/>
              <a:t>доплерография</a:t>
            </a:r>
            <a:r>
              <a:rPr lang="ru-RU" dirty="0"/>
              <a:t>),</a:t>
            </a:r>
          </a:p>
          <a:p>
            <a:r>
              <a:rPr lang="ru-RU" dirty="0"/>
              <a:t>11. Пункционная биопсия почек (открытая, закрытая под контролем секторального ультразвукового сканирования),</a:t>
            </a:r>
          </a:p>
          <a:p>
            <a:r>
              <a:rPr lang="ru-RU" dirty="0"/>
              <a:t>12. Тепловидение,</a:t>
            </a:r>
          </a:p>
          <a:p>
            <a:r>
              <a:rPr lang="ru-RU" dirty="0"/>
              <a:t>13. Цистоскопия,</a:t>
            </a:r>
          </a:p>
          <a:p>
            <a:r>
              <a:rPr lang="ru-RU" dirty="0"/>
              <a:t>14. </a:t>
            </a:r>
            <a:r>
              <a:rPr lang="ru-RU" dirty="0" err="1"/>
              <a:t>Хромоцистоскопия</a:t>
            </a:r>
            <a:r>
              <a:rPr lang="ru-RU" dirty="0"/>
              <a:t>,</a:t>
            </a:r>
          </a:p>
          <a:p>
            <a:r>
              <a:rPr lang="ru-RU" dirty="0"/>
              <a:t>15. Лапароскопия.</a:t>
            </a:r>
          </a:p>
          <a:p>
            <a:endParaRPr lang="ru-RU" dirty="0"/>
          </a:p>
        </p:txBody>
      </p:sp>
      <p:pic>
        <p:nvPicPr>
          <p:cNvPr id="40962" name="Picture 2" descr="https://sun9-3.userapi.com/xtG_Cij8JEmkdmo0h9QwAlqNTLnfxro3q8M9zg/-mCBLfCLjT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142984"/>
            <a:ext cx="1863460" cy="2643206"/>
          </a:xfrm>
          <a:prstGeom prst="rect">
            <a:avLst/>
          </a:prstGeom>
          <a:noFill/>
        </p:spPr>
      </p:pic>
      <p:pic>
        <p:nvPicPr>
          <p:cNvPr id="40964" name="Picture 4" descr="https://sun9-40.userapi.com/S5P1oGD8MwAk82mITf33MMX3jykRGv-vAozDYA/X1TV5AjbyL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485425"/>
            <a:ext cx="3286116" cy="2372576"/>
          </a:xfrm>
          <a:prstGeom prst="rect">
            <a:avLst/>
          </a:prstGeom>
          <a:noFill/>
        </p:spPr>
      </p:pic>
      <p:pic>
        <p:nvPicPr>
          <p:cNvPr id="40966" name="Picture 6" descr="https://sun9-68.userapi.com/zHBT8qjONvc-p6XbdEB1xxFnropIbsSt3YBcNw/y1e-wlYo3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1386" y="2285992"/>
            <a:ext cx="2302614" cy="2206921"/>
          </a:xfrm>
          <a:prstGeom prst="rect">
            <a:avLst/>
          </a:prstGeom>
          <a:noFill/>
        </p:spPr>
      </p:pic>
      <p:pic>
        <p:nvPicPr>
          <p:cNvPr id="40968" name="Picture 8" descr="https://sun9-13.userapi.com/0Nfe7CBFfvD7RWytXVDxUya8DjKmBGo-OQBp-Q/X24YPa9WQO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4679587"/>
            <a:ext cx="2500330" cy="217841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786578" y="1142984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Урография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86612" y="192880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УЗИ почек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85918" y="635795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Биопсия почек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357298"/>
          <a:ext cx="8858312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07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Вид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Описание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Возникновение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/>
                        <a:t>Полиурия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Выделение мочи</a:t>
                      </a:r>
                      <a:r>
                        <a:rPr lang="ru-RU" sz="1400" baseline="0" dirty="0"/>
                        <a:t> более 2 л</a:t>
                      </a:r>
                      <a:r>
                        <a:rPr lang="en-US" sz="1400" baseline="0" dirty="0"/>
                        <a:t>/</a:t>
                      </a:r>
                      <a:r>
                        <a:rPr lang="ru-RU" sz="1400" baseline="0" dirty="0"/>
                        <a:t>сут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Понижение температуры окружающей среды,</a:t>
                      </a:r>
                      <a:r>
                        <a:rPr lang="ru-RU" sz="1200" baseline="0" dirty="0"/>
                        <a:t> прием большого количества жидкости, сахара, алкоголя, гидрокарбоната натрия, поражение гипофиза (несахарный диабет), почек (хронические гломерулонефрит и </a:t>
                      </a:r>
                      <a:r>
                        <a:rPr lang="ru-RU" sz="1200" baseline="0" dirty="0" err="1"/>
                        <a:t>пиелонефрит</a:t>
                      </a:r>
                      <a:r>
                        <a:rPr lang="ru-RU" sz="1200" baseline="0" dirty="0"/>
                        <a:t>, амилоидоз, </a:t>
                      </a:r>
                      <a:r>
                        <a:rPr lang="ru-RU" sz="1200" baseline="0" dirty="0" err="1"/>
                        <a:t>поликистоз</a:t>
                      </a:r>
                      <a:r>
                        <a:rPr lang="ru-RU" sz="1200" baseline="0" dirty="0"/>
                        <a:t> почек, </a:t>
                      </a:r>
                      <a:r>
                        <a:rPr lang="ru-RU" sz="1200" baseline="0" dirty="0" err="1"/>
                        <a:t>нефроангиосклероз</a:t>
                      </a:r>
                      <a:r>
                        <a:rPr lang="ru-RU" sz="1200" baseline="0" dirty="0"/>
                        <a:t>), сахарный диабет, прием </a:t>
                      </a:r>
                      <a:r>
                        <a:rPr lang="ru-RU" sz="1200" baseline="0" dirty="0" err="1"/>
                        <a:t>диуретиков</a:t>
                      </a:r>
                      <a:r>
                        <a:rPr lang="ru-RU" sz="1200" baseline="0" dirty="0"/>
                        <a:t>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 err="1"/>
                        <a:t>Никтурия</a:t>
                      </a:r>
                      <a:endParaRPr lang="ru-RU" sz="1400" b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Наибольшее выделение мочи ночью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Функциональная</a:t>
                      </a:r>
                      <a:r>
                        <a:rPr lang="ru-RU" sz="1200" baseline="0" dirty="0"/>
                        <a:t> недостаточность почек (</a:t>
                      </a:r>
                      <a:r>
                        <a:rPr lang="ru-RU" sz="1200" baseline="0" dirty="0" err="1"/>
                        <a:t>никтурия</a:t>
                      </a:r>
                      <a:r>
                        <a:rPr lang="ru-RU" sz="1200" baseline="0" dirty="0"/>
                        <a:t> сочетается с полиурией), сердечная недостаточность (</a:t>
                      </a:r>
                      <a:r>
                        <a:rPr lang="ru-RU" sz="1200" baseline="0" dirty="0" err="1"/>
                        <a:t>никтурия</a:t>
                      </a:r>
                      <a:r>
                        <a:rPr lang="ru-RU" sz="1200" baseline="0" dirty="0"/>
                        <a:t> и </a:t>
                      </a:r>
                      <a:r>
                        <a:rPr lang="ru-RU" sz="1200" baseline="0" dirty="0" err="1"/>
                        <a:t>олигурия</a:t>
                      </a:r>
                      <a:r>
                        <a:rPr lang="ru-RU" sz="1200" baseline="0" dirty="0"/>
                        <a:t> днем).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 err="1"/>
                        <a:t>Олигурия</a:t>
                      </a:r>
                      <a:endParaRPr lang="ru-RU" sz="1400" b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Уменьшение количества мочи за сутки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Поражение почек, обильное потоотделение, физическая работа, длительная ходьба, лихорадка, накопление жидкости в серозных полостях.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/>
                        <a:t>Анурия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Прекращение или резкое уменьшение отделения мочи (до 200-300 мл</a:t>
                      </a:r>
                      <a:r>
                        <a:rPr lang="en-US" sz="1400" dirty="0"/>
                        <a:t>/</a:t>
                      </a:r>
                      <a:r>
                        <a:rPr lang="ru-RU" sz="1400" dirty="0"/>
                        <a:t>сут)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Острый гломерулонефрит, хроническая и острая почечная недостаточность, уремия, рено-ренальный </a:t>
                      </a:r>
                      <a:r>
                        <a:rPr lang="ru-RU" sz="1200" dirty="0" err="1"/>
                        <a:t>рефлюкс</a:t>
                      </a:r>
                      <a:r>
                        <a:rPr lang="ru-RU" sz="1200" dirty="0"/>
                        <a:t>, шок, массивная кровопотеря, сердечная недостаточность, острый гемолиз,</a:t>
                      </a:r>
                      <a:r>
                        <a:rPr lang="ru-RU" sz="1200" baseline="0" dirty="0"/>
                        <a:t> препятствия в мочевыводящих путях.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/>
                        <a:t>Ишурия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Задержка мочи, обусловленная нарушением ее выделения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Парез мочевого пузыря, после хирургических</a:t>
                      </a:r>
                      <a:r>
                        <a:rPr lang="ru-RU" sz="1200" baseline="0" dirty="0"/>
                        <a:t> операций на органах малого таза, бессознательное состояние, тяжелые инфекционные болезни.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/>
                        <a:t>Поллакиурия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Учащенное мочеиспускание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Заболевания мочевого пузыря и мочеиспускательного</a:t>
                      </a:r>
                      <a:r>
                        <a:rPr lang="ru-RU" sz="1200" baseline="0" dirty="0"/>
                        <a:t> канала.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 err="1"/>
                        <a:t>Странгурия</a:t>
                      </a:r>
                      <a:endParaRPr lang="ru-RU" sz="1400" b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Болезненное мочеиспускание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Воспалительные</a:t>
                      </a:r>
                      <a:r>
                        <a:rPr lang="ru-RU" sz="1200" baseline="0" dirty="0"/>
                        <a:t> заболевания мочевого пузыря и мочеиспускательного канала.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u="sng" dirty="0"/>
                        <a:t>Дизурия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Частое и болезненное мочеиспускание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0"/>
            <a:ext cx="551931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928794" y="571480"/>
            <a:ext cx="557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4. Расстройства мочеиспускания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1357322" cy="135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un9-13.userapi.com/Mo4We023N5zyREP7sssv3WeQXQy9UTM_SnwBoQ/LfbNlD9p4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57166"/>
            <a:ext cx="4100541" cy="29289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478634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5. Изменение окраски мочи</a:t>
            </a:r>
          </a:p>
          <a:p>
            <a:r>
              <a:rPr lang="ru-RU" u="sng" dirty="0"/>
              <a:t>Норма:</a:t>
            </a:r>
            <a:r>
              <a:rPr lang="ru-RU" dirty="0"/>
              <a:t> светло-желтая</a:t>
            </a:r>
          </a:p>
          <a:p>
            <a:r>
              <a:rPr lang="ru-RU" u="sng" dirty="0"/>
              <a:t>Отклонения:</a:t>
            </a:r>
            <a:r>
              <a:rPr lang="ru-RU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i="1" dirty="0"/>
              <a:t> темная, цвета пива </a:t>
            </a:r>
            <a:r>
              <a:rPr lang="ru-RU" dirty="0"/>
              <a:t>(выделение желчных пигментов),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i="1" dirty="0"/>
              <a:t>красная</a:t>
            </a:r>
            <a:r>
              <a:rPr lang="ru-RU" dirty="0"/>
              <a:t> (гематурия - кровь в моче или гемоглобинурия – выделение гемоглобина с мочой при внутрисосудистом гемолизе),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i="1" dirty="0"/>
              <a:t>выделение некоторых красящих пигментов пищи </a:t>
            </a:r>
            <a:r>
              <a:rPr lang="ru-RU" dirty="0"/>
              <a:t>(красная свекла),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i="1" dirty="0"/>
              <a:t>выделение некоторых ЛС </a:t>
            </a:r>
            <a:r>
              <a:rPr lang="ru-RU" dirty="0"/>
              <a:t>(пирамидон).</a:t>
            </a:r>
          </a:p>
        </p:txBody>
      </p:sp>
      <p:pic>
        <p:nvPicPr>
          <p:cNvPr id="17412" name="Picture 4" descr="https://sun9-65.userapi.com/fImgzsyeNrc9M7dk1H-n_Ubnvx4t-yVwIzYtrw/eAHsPGzdc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5205" y="3714752"/>
            <a:ext cx="3143248" cy="31432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5000636"/>
            <a:ext cx="550072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6. Головная боль, одышка, снижение остроты зрения</a:t>
            </a:r>
          </a:p>
          <a:p>
            <a:r>
              <a:rPr lang="ru-RU" dirty="0"/>
              <a:t>Причина: артериальная гипертензия и поражение сосудов.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357166"/>
            <a:ext cx="40005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7. Диспепсические явления</a:t>
            </a:r>
          </a:p>
          <a:p>
            <a:r>
              <a:rPr lang="ru-RU" dirty="0"/>
              <a:t>Причина: токсическое поражение слизистой ЖКТ выделяющимися через нее азотистыми «шлаками» при хронической почечной недостаточности и уремии.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42852"/>
            <a:ext cx="4833943" cy="20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71934" y="221455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/>
              <a:t>Тошнота, рвота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9322" y="2285992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/>
              <a:t>Тяжесть в надчревной области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43834" y="228599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/>
              <a:t>Отсутствие аппетита</a:t>
            </a:r>
          </a:p>
        </p:txBody>
      </p:sp>
      <p:pic>
        <p:nvPicPr>
          <p:cNvPr id="18437" name="Picture 5" descr="https://sun9-3.userapi.com/lyRT3EoumQFYjhget6c9G-mIDPbVaRbKcvsaHQ/RBCV6D8ceT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5140" y="4714884"/>
            <a:ext cx="2998860" cy="2143116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214686"/>
            <a:ext cx="2000264" cy="1538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14282" y="3714752"/>
            <a:ext cx="57864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8. Кожный зуд, кровоточивость</a:t>
            </a:r>
          </a:p>
          <a:p>
            <a:r>
              <a:rPr lang="ru-RU" dirty="0"/>
              <a:t>Причина кожного зуда: ретенция (выделение) азотистых «шлаков», солей, в норме выделяемых почками.</a:t>
            </a:r>
          </a:p>
          <a:p>
            <a:r>
              <a:rPr lang="ru-RU" dirty="0"/>
              <a:t>Причина кровоточивости: из-за уремической интоксикации поражается костномозговое кроветворение и снижается количество и агрегация тромбоцитов. Мочевина удлиняет время кровотечения.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44" y="2714620"/>
            <a:ext cx="4357718" cy="3714776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2844" y="214290"/>
            <a:ext cx="87868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Заболевания почек и мочевыводящих путей, для которых характерна: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44" y="1285860"/>
            <a:ext cx="43577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односторонняя локализация болей в пояснице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9256" y="1428736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двухсторонняя локализация болей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2714620"/>
            <a:ext cx="42148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блуждающая почка (нефроптоз)</a:t>
            </a:r>
            <a:r>
              <a:rPr lang="ru-RU" dirty="0"/>
              <a:t> (острая боль);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мочекаменная болезнь </a:t>
            </a:r>
            <a:r>
              <a:rPr lang="ru-RU" dirty="0"/>
              <a:t>(приступообразная боль (почечная колика) с иррадиацией по ходу мочеточника в область мочевого пузыря, паховую область, половые органы);</a:t>
            </a:r>
          </a:p>
          <a:p>
            <a:pPr>
              <a:buFont typeface="Arial" pitchFamily="34" charset="0"/>
              <a:buChar char="•"/>
            </a:pPr>
            <a:r>
              <a:rPr lang="ru-RU" i="1" u="sng" dirty="0"/>
              <a:t> </a:t>
            </a:r>
            <a:r>
              <a:rPr lang="ru-RU" u="sng" dirty="0"/>
              <a:t>паранефрит, острый </a:t>
            </a:r>
            <a:r>
              <a:rPr lang="ru-RU" u="sng" dirty="0" err="1"/>
              <a:t>пиелонефрит</a:t>
            </a:r>
            <a:r>
              <a:rPr lang="ru-RU" u="sng" dirty="0"/>
              <a:t> </a:t>
            </a:r>
            <a:r>
              <a:rPr lang="ru-RU" dirty="0"/>
              <a:t>(резкая боль с подъемом температуры тела и ознобом);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заболевания мочевого пузыря (цистит, растяжение пузыря) </a:t>
            </a:r>
            <a:r>
              <a:rPr lang="ru-RU" dirty="0"/>
              <a:t>(боль над лобком с иррадиацией в промежность).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9256" y="2714620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Тупая, постоянная боль без иррадиации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острый гломерулонефрит;</a:t>
            </a:r>
          </a:p>
          <a:p>
            <a:pPr>
              <a:buFont typeface="Arial" pitchFamily="34" charset="0"/>
              <a:buChar char="•"/>
            </a:pPr>
            <a:r>
              <a:rPr lang="ru-RU" u="sng" dirty="0"/>
              <a:t> застойная почка;</a:t>
            </a:r>
          </a:p>
          <a:p>
            <a:pPr>
              <a:buFont typeface="Arial" pitchFamily="34" charset="0"/>
              <a:buChar char="•"/>
            </a:pPr>
            <a:r>
              <a:rPr lang="ru-RU" u="sng" dirty="0"/>
              <a:t> хронический </a:t>
            </a:r>
            <a:r>
              <a:rPr lang="ru-RU" u="sng" dirty="0" err="1"/>
              <a:t>пиелонефрит</a:t>
            </a:r>
            <a:r>
              <a:rPr lang="ru-RU" u="sng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2714620"/>
            <a:ext cx="3429024" cy="1571636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s://sun9-53.userapi.com/4jdhK4OzuEqUURp0AIFVlEzFm_Nb-q9exW9cWA/tUZXlI8kn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714884"/>
            <a:ext cx="2428892" cy="1981527"/>
          </a:xfrm>
          <a:prstGeom prst="rect">
            <a:avLst/>
          </a:prstGeom>
          <a:noFill/>
        </p:spPr>
      </p:pic>
      <p:pic>
        <p:nvPicPr>
          <p:cNvPr id="20484" name="Picture 4" descr="https://sun9-7.userapi.com/_bMbEjdZZbdIE50ZVbc655pbcU-BR-p8Uw7yow/DGCPiqkjgI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714884"/>
            <a:ext cx="2143108" cy="2000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Симптомы, характеризующие почечные отеки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414" y="714356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Почечные отеки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1214422"/>
            <a:ext cx="414340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Нефритические отеки (без нефротического синдрома)</a:t>
            </a:r>
          </a:p>
          <a:p>
            <a:r>
              <a:rPr lang="ru-RU" dirty="0"/>
              <a:t>Причина: снижение фильтрационного заряда </a:t>
            </a:r>
            <a:r>
              <a:rPr lang="en-US" dirty="0"/>
              <a:t>Na</a:t>
            </a:r>
            <a:r>
              <a:rPr lang="ru-RU" dirty="0"/>
              <a:t>, повышение проницаемости капиллярных стенок.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Быстрое развитие (несколько дней), появляются раньше изменений в моче.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Локализация: веки, лицо (где наиболее рыхлая клетчатка), сильнее по утрам, выражены умеренно.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Характеристика: мягкие, подвижные, кожа над областью отека теплая, бледная, без трофических изменений.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Часто сочетаются с </a:t>
            </a:r>
            <a:r>
              <a:rPr lang="ru-RU" dirty="0" err="1"/>
              <a:t>олигурией</a:t>
            </a:r>
            <a:r>
              <a:rPr lang="ru-RU" dirty="0"/>
              <a:t>, артериальной гипертензией, мочевым синдромом (умеренная протеинурия, гематурия, </a:t>
            </a:r>
            <a:r>
              <a:rPr lang="ru-RU" dirty="0" err="1"/>
              <a:t>цилиндрурия</a:t>
            </a:r>
            <a:r>
              <a:rPr lang="ru-RU" dirty="0"/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68" y="1164134"/>
            <a:ext cx="45720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Нефротические отеки (при нефротическом синдроме)</a:t>
            </a:r>
          </a:p>
          <a:p>
            <a:r>
              <a:rPr lang="ru-RU" dirty="0"/>
              <a:t>Причина: </a:t>
            </a:r>
            <a:r>
              <a:rPr lang="ru-RU" dirty="0" err="1"/>
              <a:t>гипопротеинемия</a:t>
            </a:r>
            <a:r>
              <a:rPr lang="ru-RU" dirty="0"/>
              <a:t>, снижение коллоидно-осмотического давления плазмы, транссудация жидкости в ткани, </a:t>
            </a:r>
            <a:r>
              <a:rPr lang="ru-RU" dirty="0" err="1"/>
              <a:t>гиповолемия</a:t>
            </a:r>
            <a:r>
              <a:rPr lang="ru-RU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Вид больного: лицо бледное, одутловатое, с припухшими веками и суженными глазными щелями.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Локализация: лицо, в более выраженных случаях – на верхних и нижних конечностях (анасарка), локализация не зависит от положения тела (часты асцит, гидроторакс).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Кожа бледная, теплая (из-за спазма капилляров и сдавливания отечной жидкостью).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err="1"/>
              <a:t>Олигурия</a:t>
            </a:r>
            <a:r>
              <a:rPr lang="ru-RU" dirty="0"/>
              <a:t> необязательна, одышка не характерна, высокая протеинурия (более 3 г</a:t>
            </a:r>
            <a:r>
              <a:rPr lang="en-US" dirty="0"/>
              <a:t>/</a:t>
            </a:r>
            <a:r>
              <a:rPr lang="ru-RU" dirty="0"/>
              <a:t>сут), </a:t>
            </a:r>
            <a:r>
              <a:rPr lang="ru-RU" dirty="0" err="1"/>
              <a:t>гипопротеинемия</a:t>
            </a:r>
            <a:r>
              <a:rPr lang="ru-RU" dirty="0"/>
              <a:t>, </a:t>
            </a:r>
            <a:r>
              <a:rPr lang="ru-RU" dirty="0" err="1"/>
              <a:t>диспротеинемия</a:t>
            </a:r>
            <a:r>
              <a:rPr lang="ru-RU" dirty="0"/>
              <a:t>, </a:t>
            </a:r>
            <a:r>
              <a:rPr lang="ru-RU" dirty="0" err="1"/>
              <a:t>гиперлипидемия</a:t>
            </a:r>
            <a:r>
              <a:rPr lang="ru-RU" dirty="0"/>
              <a:t>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428860" y="928670"/>
            <a:ext cx="1214446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572132" y="928670"/>
            <a:ext cx="857256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142844" y="1214422"/>
            <a:ext cx="4071966" cy="507209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357686" y="1214422"/>
            <a:ext cx="4643470" cy="564357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Отличительные признаки между отеками почечного и сердечного происхождения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85860"/>
          <a:ext cx="9144000" cy="5205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1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3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488">
                <a:tc>
                  <a:txBody>
                    <a:bodyPr/>
                    <a:lstStyle/>
                    <a:p>
                      <a:r>
                        <a:rPr lang="ru-RU" dirty="0"/>
                        <a:t>Характеристика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Почечные отеки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Сердечные отеки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Время появления и скорость развития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Чаще по</a:t>
                      </a:r>
                      <a:r>
                        <a:rPr lang="ru-RU" sz="1600" baseline="0" dirty="0"/>
                        <a:t> утрам, развитие быстрое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Чаще к вечеру, развитие постепенно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27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Ранняя локализация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Лицо, веки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Стопы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Поздняя локализация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Повсеместно</a:t>
                      </a:r>
                      <a:r>
                        <a:rPr lang="ru-RU" sz="1600" baseline="0" dirty="0"/>
                        <a:t> (лицо, туловище, конечности)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Отлогие места (стопы и голени, поясница)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Зависимость локализации от положения тела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Не зависит. Часты асцит, гидроторакс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Зависит. Если</a:t>
                      </a:r>
                      <a:r>
                        <a:rPr lang="ru-RU" sz="1600" baseline="0" dirty="0"/>
                        <a:t> пациент ходит – отеки в области лодыжек, на тыле стоп, голеней; если лежит – на крестце, пояснице.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Цвет</a:t>
                      </a:r>
                      <a:r>
                        <a:rPr lang="ru-RU" sz="1600" b="1" baseline="0" dirty="0"/>
                        <a:t> и температура кожи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Бледный, кожа теплая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Цианоз (</a:t>
                      </a:r>
                      <a:r>
                        <a:rPr lang="ru-RU" sz="1600" dirty="0" err="1"/>
                        <a:t>акроцианоз</a:t>
                      </a:r>
                      <a:r>
                        <a:rPr lang="ru-RU" sz="1600" dirty="0"/>
                        <a:t>), кожа холодная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Консистенция отеков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Рыхлые,</a:t>
                      </a:r>
                      <a:r>
                        <a:rPr lang="ru-RU" sz="1600" baseline="0" dirty="0"/>
                        <a:t> мягкие, подвижные, ямка при надавливании на область отека быстро исчезает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Плотные, неподвижные, ямка при надавливании на область отека исчезает медленно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Сопровождающие симптомы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Одышка,</a:t>
                      </a:r>
                      <a:r>
                        <a:rPr lang="ru-RU" sz="1600" baseline="0" dirty="0"/>
                        <a:t> тахикардия, увеличение печени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Нет одышки, печень не</a:t>
                      </a:r>
                      <a:r>
                        <a:rPr lang="ru-RU" sz="1600" baseline="0" dirty="0"/>
                        <a:t> страдает, общая слабость, головная боль, боль в пояснице, изменение цвета, количества и состава мочи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3251</Words>
  <Application>Microsoft Office PowerPoint</Application>
  <PresentationFormat>Экран (4:3)</PresentationFormat>
  <Paragraphs>354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809360</dc:creator>
  <cp:lastModifiedBy>Ангелина</cp:lastModifiedBy>
  <cp:revision>41</cp:revision>
  <dcterms:created xsi:type="dcterms:W3CDTF">2020-05-05T13:36:47Z</dcterms:created>
  <dcterms:modified xsi:type="dcterms:W3CDTF">2020-05-06T08:47:31Z</dcterms:modified>
</cp:coreProperties>
</file>