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7" d="100"/>
          <a:sy n="87" d="100"/>
        </p:scale>
        <p:origin x="437"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1160EA64-D806-43AC-9DF2-F8C432F32B4C}"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5/6/2020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4F7D4976-E339-4826-83B7-FBD03F55ECF8}"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D1BE4249-C0D0-4B06-8692-E8BB871AF643}" type="datetimeFigureOut">
              <a:rPr lang="en-US" dirty="0"/>
              <a:t>5/6/2020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5/6/2020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5/6/2020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54DB2C-D793-45E0-8D5A-96672602F290}"/>
              </a:ext>
            </a:extLst>
          </p:cNvPr>
          <p:cNvSpPr>
            <a:spLocks noGrp="1"/>
          </p:cNvSpPr>
          <p:nvPr>
            <p:ph type="ctrTitle"/>
          </p:nvPr>
        </p:nvSpPr>
        <p:spPr/>
        <p:txBody>
          <a:bodyPr>
            <a:normAutofit fontScale="90000"/>
          </a:bodyPr>
          <a:lstStyle/>
          <a:p>
            <a:br>
              <a:rPr lang="en-US"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Расспрос и осмотр больных с заболеваниями органов мочевыделения.</a:t>
            </a:r>
            <a:br>
              <a:rPr lang="ru-RU" dirty="0"/>
            </a:br>
            <a:endParaRPr lang="ru-RU" dirty="0"/>
          </a:p>
        </p:txBody>
      </p:sp>
      <p:sp>
        <p:nvSpPr>
          <p:cNvPr id="3" name="Подзаголовок 2">
            <a:extLst>
              <a:ext uri="{FF2B5EF4-FFF2-40B4-BE49-F238E27FC236}">
                <a16:creationId xmlns:a16="http://schemas.microsoft.com/office/drawing/2014/main" id="{6F443382-E72F-4A08-9D15-710288CB798D}"/>
              </a:ext>
            </a:extLst>
          </p:cNvPr>
          <p:cNvSpPr>
            <a:spLocks noGrp="1"/>
          </p:cNvSpPr>
          <p:nvPr>
            <p:ph type="subTitle" idx="1"/>
          </p:nvPr>
        </p:nvSpPr>
        <p:spPr/>
        <p:txBody>
          <a:bodyPr/>
          <a:lstStyle/>
          <a:p>
            <a:r>
              <a:rPr lang="en-US" dirty="0" err="1">
                <a:latin typeface="Times New Roman" panose="02020603050405020304" pitchFamily="18" charset="0"/>
                <a:cs typeface="Times New Roman" panose="02020603050405020304" pitchFamily="18" charset="0"/>
              </a:rPr>
              <a:t>Ст</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Иванин</a:t>
            </a:r>
            <a:r>
              <a:rPr lang="en-US" dirty="0">
                <a:latin typeface="Times New Roman" panose="02020603050405020304" pitchFamily="18" charset="0"/>
                <a:cs typeface="Times New Roman" panose="02020603050405020304" pitchFamily="18" charset="0"/>
              </a:rPr>
              <a:t> И.С. гр.7324 бр.8</a:t>
            </a:r>
          </a:p>
          <a:p>
            <a:r>
              <a:rPr lang="en-US" dirty="0" err="1">
                <a:latin typeface="Times New Roman" panose="02020603050405020304" pitchFamily="18" charset="0"/>
                <a:cs typeface="Times New Roman" panose="02020603050405020304" pitchFamily="18" charset="0"/>
              </a:rPr>
              <a:t>Пр</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Кулик</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Надежда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Александровна</a:t>
            </a:r>
            <a:endParaRPr lang="en-US"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58058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B90F05-AFC2-4778-8F4A-595B056F235A}"/>
              </a:ext>
            </a:extLst>
          </p:cNvPr>
          <p:cNvSpPr>
            <a:spLocks noGrp="1"/>
          </p:cNvSpPr>
          <p:nvPr>
            <p:ph type="title"/>
          </p:nvPr>
        </p:nvSpPr>
        <p:spPr>
          <a:xfrm>
            <a:off x="2231136" y="0"/>
            <a:ext cx="7729728" cy="2153412"/>
          </a:xfrm>
        </p:spPr>
        <p:txBody>
          <a:bodyPr>
            <a:normAutofit fontScale="90000"/>
          </a:bodyPr>
          <a:lstStyle/>
          <a:p>
            <a:r>
              <a:rPr lang="ru-RU" dirty="0">
                <a:latin typeface="Times New Roman" panose="02020603050405020304" pitchFamily="18" charset="0"/>
                <a:cs typeface="Times New Roman" panose="02020603050405020304" pitchFamily="18" charset="0"/>
              </a:rPr>
              <a:t>Методика перкуссии и пальпации почек, мочевого пузыря. Аускультация: выслушивание почечных артерий при их стенозе, диагностическое значение.</a:t>
            </a:r>
            <a:br>
              <a:rPr lang="ru-RU" dirty="0"/>
            </a:br>
            <a:endParaRPr lang="ru-RU" dirty="0"/>
          </a:p>
        </p:txBody>
      </p:sp>
      <p:sp>
        <p:nvSpPr>
          <p:cNvPr id="3" name="Объект 2">
            <a:extLst>
              <a:ext uri="{FF2B5EF4-FFF2-40B4-BE49-F238E27FC236}">
                <a16:creationId xmlns:a16="http://schemas.microsoft.com/office/drawing/2014/main" id="{F392D470-6652-4E57-9CE9-C8DCA3D5B599}"/>
              </a:ext>
            </a:extLst>
          </p:cNvPr>
          <p:cNvSpPr>
            <a:spLocks noGrp="1"/>
          </p:cNvSpPr>
          <p:nvPr>
            <p:ph idx="1"/>
          </p:nvPr>
        </p:nvSpPr>
        <p:spPr>
          <a:xfrm>
            <a:off x="0" y="2638044"/>
            <a:ext cx="12192000" cy="3101983"/>
          </a:xfrm>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Аускультация в диагностике заболевании почек используется при распознавании патологии почечных артерий. При стенозе почечной артерии может выслушиваться систолический шум в поясничной области сбоку в реберно-позвоночном углу.</a:t>
            </a:r>
          </a:p>
          <a:p>
            <a:pPr marL="0" indent="0">
              <a:buNone/>
            </a:pPr>
            <a:r>
              <a:rPr lang="ru-RU" sz="1400" dirty="0">
                <a:latin typeface="Times New Roman" panose="02020603050405020304" pitchFamily="18" charset="0"/>
                <a:cs typeface="Times New Roman" panose="02020603050405020304" pitchFamily="18" charset="0"/>
              </a:rPr>
              <a:t>Аускультация почек играет важную роль в диагностике сосудистой патологии почек, при которой приблизительно у 50 % больных выслушивается систолический шум спереди по горизонтальной линии, проходящей через пупок. Систолический шум в эпигастральной области, в области пупка в сочетании с асимметрией артериального давления на конечностях - важный признак стеноза почечной артерии.</a:t>
            </a:r>
            <a:br>
              <a:rPr lang="ru-RU" sz="1400"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9254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33B12C-E2BA-4C38-A868-DF9A1B3BDAA9}"/>
              </a:ext>
            </a:extLst>
          </p:cNvPr>
          <p:cNvSpPr>
            <a:spLocks noGrp="1"/>
          </p:cNvSpPr>
          <p:nvPr>
            <p:ph type="title"/>
          </p:nvPr>
        </p:nvSpPr>
        <p:spPr/>
        <p:txBody>
          <a:bodyPr>
            <a:normAutofit fontScale="90000"/>
          </a:bodyPr>
          <a:lstStyle/>
          <a:p>
            <a:r>
              <a:rPr lang="ru-RU" dirty="0">
                <a:latin typeface="Times New Roman" panose="02020603050405020304" pitchFamily="18" charset="0"/>
                <a:cs typeface="Times New Roman" panose="02020603050405020304" pitchFamily="18" charset="0"/>
              </a:rPr>
              <a:t>основные клинические синдромы при заболеваниях почек.</a:t>
            </a:r>
            <a:br>
              <a:rPr lang="ru-RU" dirty="0"/>
            </a:br>
            <a:endParaRPr lang="ru-RU" dirty="0"/>
          </a:p>
        </p:txBody>
      </p:sp>
      <p:sp>
        <p:nvSpPr>
          <p:cNvPr id="3" name="Объект 2">
            <a:extLst>
              <a:ext uri="{FF2B5EF4-FFF2-40B4-BE49-F238E27FC236}">
                <a16:creationId xmlns:a16="http://schemas.microsoft.com/office/drawing/2014/main" id="{8932C3A6-07D9-4F9A-98D5-9B21CD9C761E}"/>
              </a:ext>
            </a:extLst>
          </p:cNvPr>
          <p:cNvSpPr>
            <a:spLocks noGrp="1"/>
          </p:cNvSpPr>
          <p:nvPr>
            <p:ph idx="1"/>
          </p:nvPr>
        </p:nvSpPr>
        <p:spPr>
          <a:xfrm>
            <a:off x="0" y="2638044"/>
            <a:ext cx="12192000" cy="4219956"/>
          </a:xfrm>
        </p:spPr>
        <p:txBody>
          <a:bodyPr>
            <a:normAutofit/>
          </a:bodyPr>
          <a:lstStyle/>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ОТЕЧНЫЙ СИНДРОМ</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СИНДРОМ ПОЧЕЧНОЙ ЭКЛАМПСИИ</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СИНДРОМ ОСТРОЙ ПОЧЕЧНОЙ НЕДОСТАТОЧНОСТИ</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СИНДРОМ ХРОНИЧЕСКОЙ ПОЧЕЧНОЙ НЕДОСТАТОЧНОСТИ</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СИНДРОМ АРТЕРИАЛЬНОЙ (ПОЧЕЧНОЙ) ГИПЕРТЕНЗИИ</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МОЧЕВОЙ СИНДРОМ</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НЕФРОТИЧЕСКИЙ СИНДРОМ </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СИНДРОМ ХРОНИЧЕСКОЙ БОЛЕЗНИ ПОЧЕК</a:t>
            </a:r>
          </a:p>
        </p:txBody>
      </p:sp>
    </p:spTree>
    <p:extLst>
      <p:ext uri="{BB962C8B-B14F-4D97-AF65-F5344CB8AC3E}">
        <p14:creationId xmlns:p14="http://schemas.microsoft.com/office/powerpoint/2010/main" val="1653551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0E7425-F167-4A36-A0FE-0E2A2F83CE0B}"/>
              </a:ext>
            </a:extLst>
          </p:cNvPr>
          <p:cNvSpPr>
            <a:spLocks noGrp="1"/>
          </p:cNvSpPr>
          <p:nvPr>
            <p:ph type="title"/>
          </p:nvPr>
        </p:nvSpPr>
        <p:spPr/>
        <p:txBody>
          <a:bodyPr>
            <a:normAutofit fontScale="90000"/>
          </a:bodyPr>
          <a:lstStyle/>
          <a:p>
            <a:r>
              <a:rPr lang="ru-RU" dirty="0">
                <a:latin typeface="Times New Roman" panose="02020603050405020304" pitchFamily="18" charset="0"/>
                <a:cs typeface="Times New Roman" panose="02020603050405020304" pitchFamily="18" charset="0"/>
              </a:rPr>
              <a:t>степени опущения почек и их характеристика.</a:t>
            </a:r>
            <a:br>
              <a:rPr lang="ru-RU" dirty="0"/>
            </a:br>
            <a:endParaRPr lang="ru-RU" dirty="0"/>
          </a:p>
        </p:txBody>
      </p:sp>
      <p:sp>
        <p:nvSpPr>
          <p:cNvPr id="3" name="Объект 2">
            <a:extLst>
              <a:ext uri="{FF2B5EF4-FFF2-40B4-BE49-F238E27FC236}">
                <a16:creationId xmlns:a16="http://schemas.microsoft.com/office/drawing/2014/main" id="{A8CED1A2-56AE-410F-8726-DDC95E273155}"/>
              </a:ext>
            </a:extLst>
          </p:cNvPr>
          <p:cNvSpPr>
            <a:spLocks noGrp="1"/>
          </p:cNvSpPr>
          <p:nvPr>
            <p:ph idx="1"/>
          </p:nvPr>
        </p:nvSpPr>
        <p:spPr>
          <a:xfrm>
            <a:off x="0" y="2638044"/>
            <a:ext cx="12192000" cy="3101983"/>
          </a:xfrm>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Различают три степени опущения почек.</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Первая степень - прощупываемая почка (</a:t>
            </a:r>
            <a:r>
              <a:rPr lang="ru-RU" sz="1400" dirty="0" err="1">
                <a:latin typeface="Times New Roman" panose="02020603050405020304" pitchFamily="18" charset="0"/>
                <a:cs typeface="Times New Roman" panose="02020603050405020304" pitchFamily="18" charset="0"/>
              </a:rPr>
              <a:t>ren</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palpabilis</a:t>
            </a:r>
            <a:r>
              <a:rPr lang="ru-RU" sz="1400" dirty="0">
                <a:latin typeface="Times New Roman" panose="02020603050405020304" pitchFamily="18" charset="0"/>
                <a:cs typeface="Times New Roman" panose="02020603050405020304" pitchFamily="18" charset="0"/>
              </a:rPr>
              <a:t>) характеризуется прощупыванием только нижнего ее полюса. </a:t>
            </a:r>
            <a:r>
              <a:rPr lang="ru-RU" sz="1400" dirty="0" err="1">
                <a:latin typeface="Times New Roman" panose="02020603050405020304" pitchFamily="18" charset="0"/>
                <a:cs typeface="Times New Roman" panose="02020603050405020304" pitchFamily="18" charset="0"/>
              </a:rPr>
              <a:t>Смещаемость</a:t>
            </a:r>
            <a:r>
              <a:rPr lang="ru-RU" sz="1400" dirty="0">
                <a:latin typeface="Times New Roman" panose="02020603050405020304" pitchFamily="18" charset="0"/>
                <a:cs typeface="Times New Roman" panose="02020603050405020304" pitchFamily="18" charset="0"/>
              </a:rPr>
              <a:t> почки небольшая. </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Вторая степень - подвижная почка (</a:t>
            </a:r>
            <a:r>
              <a:rPr lang="ru-RU" sz="1400" dirty="0" err="1">
                <a:latin typeface="Times New Roman" panose="02020603050405020304" pitchFamily="18" charset="0"/>
                <a:cs typeface="Times New Roman" panose="02020603050405020304" pitchFamily="18" charset="0"/>
              </a:rPr>
              <a:t>ren</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mobilis</a:t>
            </a:r>
            <a:r>
              <a:rPr lang="ru-RU" sz="1400" dirty="0">
                <a:latin typeface="Times New Roman" panose="02020603050405020304" pitchFamily="18" charset="0"/>
                <a:cs typeface="Times New Roman" panose="02020603050405020304" pitchFamily="18" charset="0"/>
              </a:rPr>
              <a:t>). При этом почка определяется целиком, легко смещается, не переходя, однако, за белую линию живота. </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Третья степень - блуждающая почка (</a:t>
            </a:r>
            <a:r>
              <a:rPr lang="ru-RU" sz="1400" dirty="0" err="1">
                <a:latin typeface="Times New Roman" panose="02020603050405020304" pitchFamily="18" charset="0"/>
                <a:cs typeface="Times New Roman" panose="02020603050405020304" pitchFamily="18" charset="0"/>
              </a:rPr>
              <a:t>ren</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migrans</a:t>
            </a:r>
            <a:r>
              <a:rPr lang="ru-RU" sz="1400" dirty="0">
                <a:latin typeface="Times New Roman" panose="02020603050405020304" pitchFamily="18" charset="0"/>
                <a:cs typeface="Times New Roman" panose="02020603050405020304" pitchFamily="18" charset="0"/>
              </a:rPr>
              <a:t>) характеризуется свободным перемещением пальпируемой почки в различных направлениях, в том числе за линию позвоночника в противоположную от естественного положения сторону. Она легко возвращается в свое ложе, хотя очень редко там находится. Чаще всего блуждающая почка бывает двусторонней.</a:t>
            </a:r>
          </a:p>
        </p:txBody>
      </p:sp>
    </p:spTree>
    <p:extLst>
      <p:ext uri="{BB962C8B-B14F-4D97-AF65-F5344CB8AC3E}">
        <p14:creationId xmlns:p14="http://schemas.microsoft.com/office/powerpoint/2010/main" val="719708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67C588-C92D-40CD-92BF-3AA9D83E1E1B}"/>
              </a:ext>
            </a:extLst>
          </p:cNvPr>
          <p:cNvSpPr>
            <a:spLocks noGrp="1"/>
          </p:cNvSpPr>
          <p:nvPr>
            <p:ph type="title"/>
          </p:nvPr>
        </p:nvSpPr>
        <p:spPr>
          <a:xfrm>
            <a:off x="2231136" y="0"/>
            <a:ext cx="7729728" cy="1188720"/>
          </a:xfrm>
        </p:spPr>
        <p:txBody>
          <a:bodyPr>
            <a:normAutofit fontScale="90000"/>
          </a:bodyPr>
          <a:lstStyle/>
          <a:p>
            <a:r>
              <a:rPr lang="ru-RU" dirty="0">
                <a:latin typeface="Times New Roman" panose="02020603050405020304" pitchFamily="18" charset="0"/>
                <a:cs typeface="Times New Roman" panose="02020603050405020304" pitchFamily="18" charset="0"/>
              </a:rPr>
              <a:t>Общий анализ мочи, интерпретация.</a:t>
            </a:r>
            <a:br>
              <a:rPr lang="ru-RU" dirty="0"/>
            </a:br>
            <a:endParaRPr lang="ru-RU" dirty="0"/>
          </a:p>
        </p:txBody>
      </p:sp>
      <p:graphicFrame>
        <p:nvGraphicFramePr>
          <p:cNvPr id="12" name="Таблица 12">
            <a:extLst>
              <a:ext uri="{FF2B5EF4-FFF2-40B4-BE49-F238E27FC236}">
                <a16:creationId xmlns:a16="http://schemas.microsoft.com/office/drawing/2014/main" id="{266237F3-5FF9-4FB2-A170-DD0ECC9F73D8}"/>
              </a:ext>
            </a:extLst>
          </p:cNvPr>
          <p:cNvGraphicFramePr>
            <a:graphicFrameLocks noGrp="1"/>
          </p:cNvGraphicFramePr>
          <p:nvPr>
            <p:ph idx="1"/>
            <p:extLst>
              <p:ext uri="{D42A27DB-BD31-4B8C-83A1-F6EECF244321}">
                <p14:modId xmlns:p14="http://schemas.microsoft.com/office/powerpoint/2010/main" val="1483654221"/>
              </p:ext>
            </p:extLst>
          </p:nvPr>
        </p:nvGraphicFramePr>
        <p:xfrm>
          <a:off x="0" y="1574800"/>
          <a:ext cx="6096000" cy="397764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611786638"/>
                    </a:ext>
                  </a:extLst>
                </a:gridCol>
                <a:gridCol w="3048000">
                  <a:extLst>
                    <a:ext uri="{9D8B030D-6E8A-4147-A177-3AD203B41FA5}">
                      <a16:colId xmlns:a16="http://schemas.microsoft.com/office/drawing/2014/main" val="2191566225"/>
                    </a:ext>
                  </a:extLst>
                </a:gridCol>
              </a:tblGrid>
              <a:tr h="370840">
                <a:tc>
                  <a:txBody>
                    <a:bodyPr/>
                    <a:lstStyle/>
                    <a:p>
                      <a:pPr algn="ctr"/>
                      <a:r>
                        <a:rPr lang="ru-RU" dirty="0"/>
                        <a:t>Показатели </a:t>
                      </a:r>
                    </a:p>
                  </a:txBody>
                  <a:tcPr/>
                </a:tc>
                <a:tc>
                  <a:txBody>
                    <a:bodyPr/>
                    <a:lstStyle/>
                    <a:p>
                      <a:pPr algn="ctr"/>
                      <a:r>
                        <a:rPr lang="ru-RU" dirty="0"/>
                        <a:t>Норма</a:t>
                      </a:r>
                    </a:p>
                  </a:txBody>
                  <a:tcPr/>
                </a:tc>
                <a:extLst>
                  <a:ext uri="{0D108BD9-81ED-4DB2-BD59-A6C34878D82A}">
                    <a16:rowId xmlns:a16="http://schemas.microsoft.com/office/drawing/2014/main" val="3415318663"/>
                  </a:ext>
                </a:extLst>
              </a:tr>
              <a:tr h="370840">
                <a:tc>
                  <a:txBody>
                    <a:bodyPr/>
                    <a:lstStyle/>
                    <a:p>
                      <a:r>
                        <a:rPr lang="ru-RU" dirty="0"/>
                        <a:t>Цвет</a:t>
                      </a:r>
                    </a:p>
                  </a:txBody>
                  <a:tcPr/>
                </a:tc>
                <a:tc>
                  <a:txBody>
                    <a:bodyPr/>
                    <a:lstStyle/>
                    <a:p>
                      <a:r>
                        <a:rPr lang="ru-RU" dirty="0"/>
                        <a:t>От соломенного до темно-желтого</a:t>
                      </a:r>
                    </a:p>
                  </a:txBody>
                  <a:tcPr/>
                </a:tc>
                <a:extLst>
                  <a:ext uri="{0D108BD9-81ED-4DB2-BD59-A6C34878D82A}">
                    <a16:rowId xmlns:a16="http://schemas.microsoft.com/office/drawing/2014/main" val="2786672827"/>
                  </a:ext>
                </a:extLst>
              </a:tr>
              <a:tr h="370840">
                <a:tc>
                  <a:txBody>
                    <a:bodyPr/>
                    <a:lstStyle/>
                    <a:p>
                      <a:r>
                        <a:rPr lang="ru-RU" dirty="0"/>
                        <a:t>Запах </a:t>
                      </a:r>
                    </a:p>
                  </a:txBody>
                  <a:tcPr/>
                </a:tc>
                <a:tc>
                  <a:txBody>
                    <a:bodyPr/>
                    <a:lstStyle/>
                    <a:p>
                      <a:r>
                        <a:rPr lang="ru-RU" dirty="0"/>
                        <a:t>Нерезкий</a:t>
                      </a:r>
                    </a:p>
                  </a:txBody>
                  <a:tcPr/>
                </a:tc>
                <a:extLst>
                  <a:ext uri="{0D108BD9-81ED-4DB2-BD59-A6C34878D82A}">
                    <a16:rowId xmlns:a16="http://schemas.microsoft.com/office/drawing/2014/main" val="2427152359"/>
                  </a:ext>
                </a:extLst>
              </a:tr>
              <a:tr h="370840">
                <a:tc>
                  <a:txBody>
                    <a:bodyPr/>
                    <a:lstStyle/>
                    <a:p>
                      <a:r>
                        <a:rPr lang="ru-RU" dirty="0"/>
                        <a:t>Внешний вид</a:t>
                      </a:r>
                    </a:p>
                  </a:txBody>
                  <a:tcPr/>
                </a:tc>
                <a:tc>
                  <a:txBody>
                    <a:bodyPr/>
                    <a:lstStyle/>
                    <a:p>
                      <a:r>
                        <a:rPr lang="ru-RU" dirty="0"/>
                        <a:t>Прозрачная</a:t>
                      </a:r>
                    </a:p>
                  </a:txBody>
                  <a:tcPr/>
                </a:tc>
                <a:extLst>
                  <a:ext uri="{0D108BD9-81ED-4DB2-BD59-A6C34878D82A}">
                    <a16:rowId xmlns:a16="http://schemas.microsoft.com/office/drawing/2014/main" val="3044482030"/>
                  </a:ext>
                </a:extLst>
              </a:tr>
              <a:tr h="370840">
                <a:tc>
                  <a:txBody>
                    <a:bodyPr/>
                    <a:lstStyle/>
                    <a:p>
                      <a:r>
                        <a:rPr lang="ru-RU" dirty="0"/>
                        <a:t>Относительная плотность</a:t>
                      </a:r>
                    </a:p>
                  </a:txBody>
                  <a:tcPr/>
                </a:tc>
                <a:tc>
                  <a:txBody>
                    <a:bodyPr/>
                    <a:lstStyle/>
                    <a:p>
                      <a:r>
                        <a:rPr lang="ru-RU" dirty="0"/>
                        <a:t>От 1,010 до 1,025</a:t>
                      </a:r>
                    </a:p>
                  </a:txBody>
                  <a:tcPr/>
                </a:tc>
                <a:extLst>
                  <a:ext uri="{0D108BD9-81ED-4DB2-BD59-A6C34878D82A}">
                    <a16:rowId xmlns:a16="http://schemas.microsoft.com/office/drawing/2014/main" val="3143202949"/>
                  </a:ext>
                </a:extLst>
              </a:tr>
              <a:tr h="370840">
                <a:tc>
                  <a:txBody>
                    <a:bodyPr/>
                    <a:lstStyle/>
                    <a:p>
                      <a:r>
                        <a:rPr lang="en-US" dirty="0"/>
                        <a:t>pH</a:t>
                      </a:r>
                      <a:endParaRPr lang="ru-RU" dirty="0"/>
                    </a:p>
                  </a:txBody>
                  <a:tcPr/>
                </a:tc>
                <a:tc>
                  <a:txBody>
                    <a:bodyPr/>
                    <a:lstStyle/>
                    <a:p>
                      <a:r>
                        <a:rPr lang="ru-RU" dirty="0"/>
                        <a:t>От 5 до 7,0</a:t>
                      </a:r>
                    </a:p>
                  </a:txBody>
                  <a:tcPr/>
                </a:tc>
                <a:extLst>
                  <a:ext uri="{0D108BD9-81ED-4DB2-BD59-A6C34878D82A}">
                    <a16:rowId xmlns:a16="http://schemas.microsoft.com/office/drawing/2014/main" val="3221712549"/>
                  </a:ext>
                </a:extLst>
              </a:tr>
              <a:tr h="370840">
                <a:tc>
                  <a:txBody>
                    <a:bodyPr/>
                    <a:lstStyle/>
                    <a:p>
                      <a:r>
                        <a:rPr lang="ru-RU" dirty="0"/>
                        <a:t>Белок </a:t>
                      </a:r>
                    </a:p>
                  </a:txBody>
                  <a:tcPr/>
                </a:tc>
                <a:tc>
                  <a:txBody>
                    <a:bodyPr/>
                    <a:lstStyle/>
                    <a:p>
                      <a:r>
                        <a:rPr lang="ru-RU" dirty="0"/>
                        <a:t>0,00 – 0,14 г/л</a:t>
                      </a:r>
                    </a:p>
                  </a:txBody>
                  <a:tcPr/>
                </a:tc>
                <a:extLst>
                  <a:ext uri="{0D108BD9-81ED-4DB2-BD59-A6C34878D82A}">
                    <a16:rowId xmlns:a16="http://schemas.microsoft.com/office/drawing/2014/main" val="3622175383"/>
                  </a:ext>
                </a:extLst>
              </a:tr>
              <a:tr h="370840">
                <a:tc>
                  <a:txBody>
                    <a:bodyPr/>
                    <a:lstStyle/>
                    <a:p>
                      <a:r>
                        <a:rPr lang="ru-RU" dirty="0"/>
                        <a:t>Глюкоза </a:t>
                      </a:r>
                    </a:p>
                  </a:txBody>
                  <a:tcPr/>
                </a:tc>
                <a:tc>
                  <a:txBody>
                    <a:bodyPr/>
                    <a:lstStyle/>
                    <a:p>
                      <a:r>
                        <a:rPr lang="ru-RU" dirty="0"/>
                        <a:t>0,00 – 1,00 ммоль/л</a:t>
                      </a:r>
                    </a:p>
                  </a:txBody>
                  <a:tcPr/>
                </a:tc>
                <a:extLst>
                  <a:ext uri="{0D108BD9-81ED-4DB2-BD59-A6C34878D82A}">
                    <a16:rowId xmlns:a16="http://schemas.microsoft.com/office/drawing/2014/main" val="796072827"/>
                  </a:ext>
                </a:extLst>
              </a:tr>
              <a:tr h="370840">
                <a:tc>
                  <a:txBody>
                    <a:bodyPr/>
                    <a:lstStyle/>
                    <a:p>
                      <a:r>
                        <a:rPr lang="ru-RU" dirty="0"/>
                        <a:t>Кетоновые тела</a:t>
                      </a:r>
                    </a:p>
                  </a:txBody>
                  <a:tcPr/>
                </a:tc>
                <a:tc>
                  <a:txBody>
                    <a:bodyPr/>
                    <a:lstStyle/>
                    <a:p>
                      <a:r>
                        <a:rPr lang="ru-RU" dirty="0"/>
                        <a:t>0 – 0,5 ммоль/л</a:t>
                      </a:r>
                    </a:p>
                  </a:txBody>
                  <a:tcPr/>
                </a:tc>
                <a:extLst>
                  <a:ext uri="{0D108BD9-81ED-4DB2-BD59-A6C34878D82A}">
                    <a16:rowId xmlns:a16="http://schemas.microsoft.com/office/drawing/2014/main" val="1657698945"/>
                  </a:ext>
                </a:extLst>
              </a:tr>
              <a:tr h="370840">
                <a:tc>
                  <a:txBody>
                    <a:bodyPr/>
                    <a:lstStyle/>
                    <a:p>
                      <a:r>
                        <a:rPr lang="ru-RU" dirty="0"/>
                        <a:t>Билирубин</a:t>
                      </a:r>
                    </a:p>
                  </a:txBody>
                  <a:tcPr/>
                </a:tc>
                <a:tc>
                  <a:txBody>
                    <a:bodyPr/>
                    <a:lstStyle/>
                    <a:p>
                      <a:r>
                        <a:rPr lang="ru-RU" dirty="0"/>
                        <a:t>0 – 8,5 </a:t>
                      </a:r>
                      <a:r>
                        <a:rPr lang="ru-RU" dirty="0" err="1"/>
                        <a:t>мкмоль</a:t>
                      </a:r>
                      <a:r>
                        <a:rPr lang="ru-RU" dirty="0"/>
                        <a:t>/л</a:t>
                      </a:r>
                    </a:p>
                  </a:txBody>
                  <a:tcPr/>
                </a:tc>
                <a:extLst>
                  <a:ext uri="{0D108BD9-81ED-4DB2-BD59-A6C34878D82A}">
                    <a16:rowId xmlns:a16="http://schemas.microsoft.com/office/drawing/2014/main" val="597122569"/>
                  </a:ext>
                </a:extLst>
              </a:tr>
            </a:tbl>
          </a:graphicData>
        </a:graphic>
      </p:graphicFrame>
      <p:graphicFrame>
        <p:nvGraphicFramePr>
          <p:cNvPr id="18" name="Таблица 18">
            <a:extLst>
              <a:ext uri="{FF2B5EF4-FFF2-40B4-BE49-F238E27FC236}">
                <a16:creationId xmlns:a16="http://schemas.microsoft.com/office/drawing/2014/main" id="{08DADB6D-52F8-4F2F-B488-FD7E641E50BF}"/>
              </a:ext>
            </a:extLst>
          </p:cNvPr>
          <p:cNvGraphicFramePr>
            <a:graphicFrameLocks noGrp="1"/>
          </p:cNvGraphicFramePr>
          <p:nvPr>
            <p:extLst>
              <p:ext uri="{D42A27DB-BD31-4B8C-83A1-F6EECF244321}">
                <p14:modId xmlns:p14="http://schemas.microsoft.com/office/powerpoint/2010/main" val="2056058533"/>
              </p:ext>
            </p:extLst>
          </p:nvPr>
        </p:nvGraphicFramePr>
        <p:xfrm>
          <a:off x="6096000" y="1574799"/>
          <a:ext cx="6096000" cy="46366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4219542750"/>
                    </a:ext>
                  </a:extLst>
                </a:gridCol>
                <a:gridCol w="3048000">
                  <a:extLst>
                    <a:ext uri="{9D8B030D-6E8A-4147-A177-3AD203B41FA5}">
                      <a16:colId xmlns:a16="http://schemas.microsoft.com/office/drawing/2014/main" val="1659617513"/>
                    </a:ext>
                  </a:extLst>
                </a:gridCol>
              </a:tblGrid>
              <a:tr h="37222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a:t>Показатели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a:t>Норма</a:t>
                      </a:r>
                    </a:p>
                  </a:txBody>
                  <a:tcPr/>
                </a:tc>
                <a:extLst>
                  <a:ext uri="{0D108BD9-81ED-4DB2-BD59-A6C34878D82A}">
                    <a16:rowId xmlns:a16="http://schemas.microsoft.com/office/drawing/2014/main" val="3562882527"/>
                  </a:ext>
                </a:extLst>
              </a:tr>
              <a:tr h="372226">
                <a:tc>
                  <a:txBody>
                    <a:bodyPr/>
                    <a:lstStyle/>
                    <a:p>
                      <a:r>
                        <a:rPr lang="ru-RU" dirty="0" err="1"/>
                        <a:t>Уробилиноген</a:t>
                      </a:r>
                      <a:endParaRPr lang="ru-RU" dirty="0"/>
                    </a:p>
                  </a:txBody>
                  <a:tcPr/>
                </a:tc>
                <a:tc>
                  <a:txBody>
                    <a:bodyPr/>
                    <a:lstStyle/>
                    <a:p>
                      <a:r>
                        <a:rPr lang="ru-RU" dirty="0"/>
                        <a:t>0 – 35 </a:t>
                      </a:r>
                      <a:r>
                        <a:rPr lang="ru-RU" dirty="0" err="1"/>
                        <a:t>мкмоль</a:t>
                      </a:r>
                      <a:r>
                        <a:rPr lang="ru-RU" dirty="0"/>
                        <a:t>/л</a:t>
                      </a:r>
                    </a:p>
                  </a:txBody>
                  <a:tcPr/>
                </a:tc>
                <a:extLst>
                  <a:ext uri="{0D108BD9-81ED-4DB2-BD59-A6C34878D82A}">
                    <a16:rowId xmlns:a16="http://schemas.microsoft.com/office/drawing/2014/main" val="772453651"/>
                  </a:ext>
                </a:extLst>
              </a:tr>
              <a:tr h="372226">
                <a:tc>
                  <a:txBody>
                    <a:bodyPr/>
                    <a:lstStyle/>
                    <a:p>
                      <a:r>
                        <a:rPr lang="ru-RU" dirty="0"/>
                        <a:t>Гемоглобин </a:t>
                      </a:r>
                    </a:p>
                  </a:txBody>
                  <a:tcPr/>
                </a:tc>
                <a:tc>
                  <a:txBody>
                    <a:bodyPr/>
                    <a:lstStyle/>
                    <a:p>
                      <a:r>
                        <a:rPr lang="ru-RU" dirty="0"/>
                        <a:t>Отсутствует</a:t>
                      </a:r>
                    </a:p>
                  </a:txBody>
                  <a:tcPr/>
                </a:tc>
                <a:extLst>
                  <a:ext uri="{0D108BD9-81ED-4DB2-BD59-A6C34878D82A}">
                    <a16:rowId xmlns:a16="http://schemas.microsoft.com/office/drawing/2014/main" val="3130259264"/>
                  </a:ext>
                </a:extLst>
              </a:tr>
              <a:tr h="372226">
                <a:tc>
                  <a:txBody>
                    <a:bodyPr/>
                    <a:lstStyle/>
                    <a:p>
                      <a:r>
                        <a:rPr lang="ru-RU" dirty="0"/>
                        <a:t>Бактерии</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Отсутствуют</a:t>
                      </a:r>
                    </a:p>
                  </a:txBody>
                  <a:tcPr/>
                </a:tc>
                <a:extLst>
                  <a:ext uri="{0D108BD9-81ED-4DB2-BD59-A6C34878D82A}">
                    <a16:rowId xmlns:a16="http://schemas.microsoft.com/office/drawing/2014/main" val="1383942983"/>
                  </a:ext>
                </a:extLst>
              </a:tr>
              <a:tr h="372226">
                <a:tc>
                  <a:txBody>
                    <a:bodyPr/>
                    <a:lstStyle/>
                    <a:p>
                      <a:r>
                        <a:rPr lang="ru-RU" dirty="0"/>
                        <a:t>Эритроциты</a:t>
                      </a:r>
                    </a:p>
                  </a:txBody>
                  <a:tcPr/>
                </a:tc>
                <a:tc>
                  <a:txBody>
                    <a:bodyPr/>
                    <a:lstStyle/>
                    <a:p>
                      <a:r>
                        <a:rPr lang="ru-RU" dirty="0"/>
                        <a:t>От 0 до 2 в поле зрения</a:t>
                      </a:r>
                    </a:p>
                  </a:txBody>
                  <a:tcPr/>
                </a:tc>
                <a:extLst>
                  <a:ext uri="{0D108BD9-81ED-4DB2-BD59-A6C34878D82A}">
                    <a16:rowId xmlns:a16="http://schemas.microsoft.com/office/drawing/2014/main" val="1229170868"/>
                  </a:ext>
                </a:extLst>
              </a:tr>
              <a:tr h="372226">
                <a:tc>
                  <a:txBody>
                    <a:bodyPr/>
                    <a:lstStyle/>
                    <a:p>
                      <a:r>
                        <a:rPr lang="ru-RU" dirty="0"/>
                        <a:t>Лейкоциты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От 0 до 2 в поле зрения</a:t>
                      </a:r>
                    </a:p>
                  </a:txBody>
                  <a:tcPr/>
                </a:tc>
                <a:extLst>
                  <a:ext uri="{0D108BD9-81ED-4DB2-BD59-A6C34878D82A}">
                    <a16:rowId xmlns:a16="http://schemas.microsoft.com/office/drawing/2014/main" val="3424046608"/>
                  </a:ext>
                </a:extLst>
              </a:tr>
              <a:tr h="372226">
                <a:tc>
                  <a:txBody>
                    <a:bodyPr/>
                    <a:lstStyle/>
                    <a:p>
                      <a:r>
                        <a:rPr lang="ru-RU" dirty="0"/>
                        <a:t>Эпителиальные клетки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От 0 до 5 в поле зрения</a:t>
                      </a:r>
                    </a:p>
                  </a:txBody>
                  <a:tcPr/>
                </a:tc>
                <a:extLst>
                  <a:ext uri="{0D108BD9-81ED-4DB2-BD59-A6C34878D82A}">
                    <a16:rowId xmlns:a16="http://schemas.microsoft.com/office/drawing/2014/main" val="2225034239"/>
                  </a:ext>
                </a:extLst>
              </a:tr>
              <a:tr h="372226">
                <a:tc>
                  <a:txBody>
                    <a:bodyPr/>
                    <a:lstStyle/>
                    <a:p>
                      <a:r>
                        <a:rPr lang="ru-RU" dirty="0"/>
                        <a:t>Цилиндры</a:t>
                      </a:r>
                    </a:p>
                  </a:txBody>
                  <a:tcPr/>
                </a:tc>
                <a:tc>
                  <a:txBody>
                    <a:bodyPr/>
                    <a:lstStyle/>
                    <a:p>
                      <a:r>
                        <a:rPr lang="ru-RU" dirty="0"/>
                        <a:t>Отсутствуют, за исключением 1 – 2 гиалиновых цилиндров</a:t>
                      </a:r>
                    </a:p>
                  </a:txBody>
                  <a:tcPr/>
                </a:tc>
                <a:extLst>
                  <a:ext uri="{0D108BD9-81ED-4DB2-BD59-A6C34878D82A}">
                    <a16:rowId xmlns:a16="http://schemas.microsoft.com/office/drawing/2014/main" val="389264141"/>
                  </a:ext>
                </a:extLst>
              </a:tr>
              <a:tr h="372226">
                <a:tc>
                  <a:txBody>
                    <a:bodyPr/>
                    <a:lstStyle/>
                    <a:p>
                      <a:r>
                        <a:rPr lang="ru-RU" dirty="0"/>
                        <a:t>Кристаллы </a:t>
                      </a:r>
                    </a:p>
                  </a:txBody>
                  <a:tcPr/>
                </a:tc>
                <a:tc>
                  <a:txBody>
                    <a:bodyPr/>
                    <a:lstStyle/>
                    <a:p>
                      <a:r>
                        <a:rPr lang="ru-RU" dirty="0"/>
                        <a:t>Обнаруживаются</a:t>
                      </a:r>
                    </a:p>
                  </a:txBody>
                  <a:tcPr/>
                </a:tc>
                <a:extLst>
                  <a:ext uri="{0D108BD9-81ED-4DB2-BD59-A6C34878D82A}">
                    <a16:rowId xmlns:a16="http://schemas.microsoft.com/office/drawing/2014/main" val="1034711326"/>
                  </a:ext>
                </a:extLst>
              </a:tr>
              <a:tr h="372226">
                <a:tc>
                  <a:txBody>
                    <a:bodyPr/>
                    <a:lstStyle/>
                    <a:p>
                      <a:r>
                        <a:rPr lang="ru-RU" dirty="0"/>
                        <a:t>Дрожжевые грибы</a:t>
                      </a:r>
                    </a:p>
                  </a:txBody>
                  <a:tcPr/>
                </a:tc>
                <a:tc>
                  <a:txBody>
                    <a:bodyPr/>
                    <a:lstStyle/>
                    <a:p>
                      <a:r>
                        <a:rPr lang="ru-RU" dirty="0"/>
                        <a:t>Отсутствуют </a:t>
                      </a:r>
                    </a:p>
                  </a:txBody>
                  <a:tcPr/>
                </a:tc>
                <a:extLst>
                  <a:ext uri="{0D108BD9-81ED-4DB2-BD59-A6C34878D82A}">
                    <a16:rowId xmlns:a16="http://schemas.microsoft.com/office/drawing/2014/main" val="2841302426"/>
                  </a:ext>
                </a:extLst>
              </a:tr>
              <a:tr h="372226">
                <a:tc>
                  <a:txBody>
                    <a:bodyPr/>
                    <a:lstStyle/>
                    <a:p>
                      <a:r>
                        <a:rPr lang="ru-RU" dirty="0"/>
                        <a:t>Паразиты</a:t>
                      </a:r>
                    </a:p>
                  </a:txBody>
                  <a:tcPr/>
                </a:tc>
                <a:tc>
                  <a:txBody>
                    <a:bodyPr/>
                    <a:lstStyle/>
                    <a:p>
                      <a:r>
                        <a:rPr lang="ru-RU" dirty="0"/>
                        <a:t>Отсутствуют</a:t>
                      </a:r>
                    </a:p>
                  </a:txBody>
                  <a:tcPr/>
                </a:tc>
                <a:extLst>
                  <a:ext uri="{0D108BD9-81ED-4DB2-BD59-A6C34878D82A}">
                    <a16:rowId xmlns:a16="http://schemas.microsoft.com/office/drawing/2014/main" val="1027781686"/>
                  </a:ext>
                </a:extLst>
              </a:tr>
            </a:tbl>
          </a:graphicData>
        </a:graphic>
      </p:graphicFrame>
    </p:spTree>
    <p:extLst>
      <p:ext uri="{BB962C8B-B14F-4D97-AF65-F5344CB8AC3E}">
        <p14:creationId xmlns:p14="http://schemas.microsoft.com/office/powerpoint/2010/main" val="2394968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67C588-C92D-40CD-92BF-3AA9D83E1E1B}"/>
              </a:ext>
            </a:extLst>
          </p:cNvPr>
          <p:cNvSpPr>
            <a:spLocks noGrp="1"/>
          </p:cNvSpPr>
          <p:nvPr>
            <p:ph type="title"/>
          </p:nvPr>
        </p:nvSpPr>
        <p:spPr>
          <a:xfrm>
            <a:off x="2231136" y="0"/>
            <a:ext cx="7729728" cy="2153412"/>
          </a:xfrm>
        </p:spPr>
        <p:txBody>
          <a:bodyPr>
            <a:normAutofit fontScale="90000"/>
          </a:bodyPr>
          <a:lstStyle/>
          <a:p>
            <a:r>
              <a:rPr lang="ru-RU" dirty="0">
                <a:latin typeface="Times New Roman" panose="02020603050405020304" pitchFamily="18" charset="0"/>
                <a:cs typeface="Times New Roman" panose="02020603050405020304" pitchFamily="18" charset="0"/>
              </a:rPr>
              <a:t>содержание форменных элементов в анализе мочи по Нечипоренко и их количество в норме.</a:t>
            </a:r>
            <a:br>
              <a:rPr lang="ru-RU" dirty="0"/>
            </a:br>
            <a:br>
              <a:rPr lang="ru-RU" dirty="0"/>
            </a:br>
            <a:endParaRPr lang="ru-RU" dirty="0"/>
          </a:p>
        </p:txBody>
      </p:sp>
      <p:graphicFrame>
        <p:nvGraphicFramePr>
          <p:cNvPr id="4" name="Таблица 4">
            <a:extLst>
              <a:ext uri="{FF2B5EF4-FFF2-40B4-BE49-F238E27FC236}">
                <a16:creationId xmlns:a16="http://schemas.microsoft.com/office/drawing/2014/main" id="{0BF6172C-463A-4D05-8E9A-F4D2130DEEDC}"/>
              </a:ext>
            </a:extLst>
          </p:cNvPr>
          <p:cNvGraphicFramePr>
            <a:graphicFrameLocks noGrp="1"/>
          </p:cNvGraphicFramePr>
          <p:nvPr>
            <p:ph idx="1"/>
            <p:extLst>
              <p:ext uri="{D42A27DB-BD31-4B8C-83A1-F6EECF244321}">
                <p14:modId xmlns:p14="http://schemas.microsoft.com/office/powerpoint/2010/main" val="3244147267"/>
              </p:ext>
            </p:extLst>
          </p:nvPr>
        </p:nvGraphicFramePr>
        <p:xfrm>
          <a:off x="2230438" y="2638425"/>
          <a:ext cx="7645504" cy="1844040"/>
        </p:xfrm>
        <a:graphic>
          <a:graphicData uri="http://schemas.openxmlformats.org/drawingml/2006/table">
            <a:tbl>
              <a:tblPr firstRow="1" bandRow="1">
                <a:tableStyleId>{5C22544A-7EE6-4342-B048-85BDC9FD1C3A}</a:tableStyleId>
              </a:tblPr>
              <a:tblGrid>
                <a:gridCol w="2491422">
                  <a:extLst>
                    <a:ext uri="{9D8B030D-6E8A-4147-A177-3AD203B41FA5}">
                      <a16:colId xmlns:a16="http://schemas.microsoft.com/office/drawing/2014/main" val="86710749"/>
                    </a:ext>
                  </a:extLst>
                </a:gridCol>
                <a:gridCol w="2577041">
                  <a:extLst>
                    <a:ext uri="{9D8B030D-6E8A-4147-A177-3AD203B41FA5}">
                      <a16:colId xmlns:a16="http://schemas.microsoft.com/office/drawing/2014/main" val="3708985022"/>
                    </a:ext>
                  </a:extLst>
                </a:gridCol>
                <a:gridCol w="2577041">
                  <a:extLst>
                    <a:ext uri="{9D8B030D-6E8A-4147-A177-3AD203B41FA5}">
                      <a16:colId xmlns:a16="http://schemas.microsoft.com/office/drawing/2014/main" val="2363695657"/>
                    </a:ext>
                  </a:extLst>
                </a:gridCol>
              </a:tblGrid>
              <a:tr h="370840">
                <a:tc>
                  <a:txBody>
                    <a:bodyPr/>
                    <a:lstStyle/>
                    <a:p>
                      <a:pPr algn="ctr"/>
                      <a:r>
                        <a:rPr lang="ru-RU" sz="1400" dirty="0">
                          <a:latin typeface="Times New Roman" panose="02020603050405020304" pitchFamily="18" charset="0"/>
                          <a:cs typeface="Times New Roman" panose="02020603050405020304" pitchFamily="18" charset="0"/>
                        </a:rPr>
                        <a:t>Форменные элементы</a:t>
                      </a:r>
                    </a:p>
                  </a:txBody>
                  <a:tcPr/>
                </a:tc>
                <a:tc>
                  <a:txBody>
                    <a:bodyPr/>
                    <a:lstStyle/>
                    <a:p>
                      <a:pPr algn="ctr"/>
                      <a:r>
                        <a:rPr lang="ru-RU" sz="1400" dirty="0">
                          <a:latin typeface="Times New Roman" panose="02020603050405020304" pitchFamily="18" charset="0"/>
                          <a:cs typeface="Times New Roman" panose="02020603050405020304" pitchFamily="18" charset="0"/>
                        </a:rPr>
                        <a:t>Оптимальное количество для женщин</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400" dirty="0">
                          <a:latin typeface="Times New Roman" panose="02020603050405020304" pitchFamily="18" charset="0"/>
                          <a:cs typeface="Times New Roman" panose="02020603050405020304" pitchFamily="18" charset="0"/>
                        </a:rPr>
                        <a:t>Оптимальное количество для мужчин</a:t>
                      </a:r>
                    </a:p>
                    <a:p>
                      <a:pPr algn="ctr"/>
                      <a:endParaRPr lang="ru-RU"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5586564"/>
                  </a:ext>
                </a:extLst>
              </a:tr>
              <a:tr h="370840">
                <a:tc>
                  <a:txBody>
                    <a:bodyPr/>
                    <a:lstStyle/>
                    <a:p>
                      <a:r>
                        <a:rPr lang="ru-RU" sz="1400" dirty="0">
                          <a:latin typeface="Times New Roman" panose="02020603050405020304" pitchFamily="18" charset="0"/>
                          <a:cs typeface="Times New Roman" panose="02020603050405020304" pitchFamily="18" charset="0"/>
                        </a:rPr>
                        <a:t>Лейкоциты</a:t>
                      </a:r>
                    </a:p>
                  </a:txBody>
                  <a:tcPr/>
                </a:tc>
                <a:tc>
                  <a:txBody>
                    <a:bodyPr/>
                    <a:lstStyle/>
                    <a:p>
                      <a:r>
                        <a:rPr lang="ru-RU" sz="1400" dirty="0">
                          <a:latin typeface="Times New Roman" panose="02020603050405020304" pitchFamily="18" charset="0"/>
                          <a:cs typeface="Times New Roman" panose="02020603050405020304" pitchFamily="18" charset="0"/>
                        </a:rPr>
                        <a:t>До 4000 </a:t>
                      </a:r>
                      <a:r>
                        <a:rPr lang="ru-RU" sz="1400" dirty="0" err="1">
                          <a:latin typeface="Times New Roman" panose="02020603050405020304" pitchFamily="18" charset="0"/>
                          <a:cs typeface="Times New Roman" panose="02020603050405020304" pitchFamily="18" charset="0"/>
                        </a:rPr>
                        <a:t>ед</a:t>
                      </a:r>
                      <a:r>
                        <a:rPr lang="ru-RU" sz="1400" dirty="0">
                          <a:latin typeface="Times New Roman" panose="02020603050405020304" pitchFamily="18" charset="0"/>
                          <a:cs typeface="Times New Roman" panose="02020603050405020304" pitchFamily="18" charset="0"/>
                        </a:rPr>
                        <a:t> в 1 мл</a:t>
                      </a:r>
                    </a:p>
                  </a:txBody>
                  <a:tcPr/>
                </a:tc>
                <a:tc>
                  <a:txBody>
                    <a:bodyPr/>
                    <a:lstStyle/>
                    <a:p>
                      <a:r>
                        <a:rPr lang="ru-RU" sz="1400" dirty="0">
                          <a:latin typeface="Times New Roman" panose="02020603050405020304" pitchFamily="18" charset="0"/>
                          <a:cs typeface="Times New Roman" panose="02020603050405020304" pitchFamily="18" charset="0"/>
                        </a:rPr>
                        <a:t>До 2000 </a:t>
                      </a:r>
                      <a:r>
                        <a:rPr lang="ru-RU" sz="1400" dirty="0" err="1">
                          <a:latin typeface="Times New Roman" panose="02020603050405020304" pitchFamily="18" charset="0"/>
                          <a:cs typeface="Times New Roman" panose="02020603050405020304" pitchFamily="18" charset="0"/>
                        </a:rPr>
                        <a:t>ед</a:t>
                      </a:r>
                      <a:r>
                        <a:rPr lang="ru-RU" sz="1400" dirty="0">
                          <a:latin typeface="Times New Roman" panose="02020603050405020304" pitchFamily="18" charset="0"/>
                          <a:cs typeface="Times New Roman" panose="02020603050405020304" pitchFamily="18" charset="0"/>
                        </a:rPr>
                        <a:t> в 1 мл</a:t>
                      </a:r>
                    </a:p>
                  </a:txBody>
                  <a:tcPr/>
                </a:tc>
                <a:extLst>
                  <a:ext uri="{0D108BD9-81ED-4DB2-BD59-A6C34878D82A}">
                    <a16:rowId xmlns:a16="http://schemas.microsoft.com/office/drawing/2014/main" val="4239419484"/>
                  </a:ext>
                </a:extLst>
              </a:tr>
              <a:tr h="370840">
                <a:tc>
                  <a:txBody>
                    <a:bodyPr/>
                    <a:lstStyle/>
                    <a:p>
                      <a:r>
                        <a:rPr lang="ru-RU" sz="1400" dirty="0">
                          <a:latin typeface="Times New Roman" panose="02020603050405020304" pitchFamily="18" charset="0"/>
                          <a:cs typeface="Times New Roman" panose="02020603050405020304" pitchFamily="18" charset="0"/>
                        </a:rPr>
                        <a:t>Эритроциты</a:t>
                      </a:r>
                    </a:p>
                  </a:txBody>
                  <a:tcPr/>
                </a:tc>
                <a:tc>
                  <a:txBody>
                    <a:bodyPr/>
                    <a:lstStyle/>
                    <a:p>
                      <a:r>
                        <a:rPr lang="ru-RU" sz="1400" dirty="0">
                          <a:latin typeface="Times New Roman" panose="02020603050405020304" pitchFamily="18" charset="0"/>
                          <a:cs typeface="Times New Roman" panose="02020603050405020304" pitchFamily="18" charset="0"/>
                        </a:rPr>
                        <a:t>До 1000 </a:t>
                      </a:r>
                      <a:r>
                        <a:rPr lang="ru-RU" sz="1400" dirty="0" err="1">
                          <a:latin typeface="Times New Roman" panose="02020603050405020304" pitchFamily="18" charset="0"/>
                          <a:cs typeface="Times New Roman" panose="02020603050405020304" pitchFamily="18" charset="0"/>
                        </a:rPr>
                        <a:t>ед</a:t>
                      </a:r>
                      <a:r>
                        <a:rPr lang="ru-RU" sz="1400" dirty="0">
                          <a:latin typeface="Times New Roman" panose="02020603050405020304" pitchFamily="18" charset="0"/>
                          <a:cs typeface="Times New Roman" panose="02020603050405020304" pitchFamily="18" charset="0"/>
                        </a:rPr>
                        <a:t> в 1 мл</a:t>
                      </a:r>
                    </a:p>
                  </a:txBody>
                  <a:tcPr/>
                </a:tc>
                <a:tc>
                  <a:txBody>
                    <a:bodyPr/>
                    <a:lstStyle/>
                    <a:p>
                      <a:r>
                        <a:rPr lang="ru-RU" sz="1400" dirty="0">
                          <a:latin typeface="Times New Roman" panose="02020603050405020304" pitchFamily="18" charset="0"/>
                          <a:cs typeface="Times New Roman" panose="02020603050405020304" pitchFamily="18" charset="0"/>
                        </a:rPr>
                        <a:t>До 1000 </a:t>
                      </a:r>
                      <a:r>
                        <a:rPr lang="ru-RU" sz="1400" dirty="0" err="1">
                          <a:latin typeface="Times New Roman" panose="02020603050405020304" pitchFamily="18" charset="0"/>
                          <a:cs typeface="Times New Roman" panose="02020603050405020304" pitchFamily="18" charset="0"/>
                        </a:rPr>
                        <a:t>ед</a:t>
                      </a:r>
                      <a:r>
                        <a:rPr lang="ru-RU" sz="1400" dirty="0">
                          <a:latin typeface="Times New Roman" panose="02020603050405020304" pitchFamily="18" charset="0"/>
                          <a:cs typeface="Times New Roman" panose="02020603050405020304" pitchFamily="18" charset="0"/>
                        </a:rPr>
                        <a:t> в 1 мл</a:t>
                      </a:r>
                    </a:p>
                  </a:txBody>
                  <a:tcPr/>
                </a:tc>
                <a:extLst>
                  <a:ext uri="{0D108BD9-81ED-4DB2-BD59-A6C34878D82A}">
                    <a16:rowId xmlns:a16="http://schemas.microsoft.com/office/drawing/2014/main" val="3842048219"/>
                  </a:ext>
                </a:extLst>
              </a:tr>
              <a:tr h="370840">
                <a:tc>
                  <a:txBody>
                    <a:bodyPr/>
                    <a:lstStyle/>
                    <a:p>
                      <a:r>
                        <a:rPr lang="ru-RU" sz="1400" dirty="0">
                          <a:latin typeface="Times New Roman" panose="02020603050405020304" pitchFamily="18" charset="0"/>
                          <a:cs typeface="Times New Roman" panose="02020603050405020304" pitchFamily="18" charset="0"/>
                        </a:rPr>
                        <a:t>Цилиндры</a:t>
                      </a:r>
                    </a:p>
                  </a:txBody>
                  <a:tcPr/>
                </a:tc>
                <a:tc>
                  <a:txBody>
                    <a:bodyPr/>
                    <a:lstStyle/>
                    <a:p>
                      <a:r>
                        <a:rPr lang="ru-RU" sz="1400" dirty="0">
                          <a:latin typeface="Times New Roman" panose="02020603050405020304" pitchFamily="18" charset="0"/>
                          <a:cs typeface="Times New Roman" panose="02020603050405020304" pitchFamily="18" charset="0"/>
                        </a:rPr>
                        <a:t>До 20 </a:t>
                      </a:r>
                      <a:r>
                        <a:rPr lang="ru-RU" sz="1400" dirty="0" err="1">
                          <a:latin typeface="Times New Roman" panose="02020603050405020304" pitchFamily="18" charset="0"/>
                          <a:cs typeface="Times New Roman" panose="02020603050405020304" pitchFamily="18" charset="0"/>
                        </a:rPr>
                        <a:t>ед</a:t>
                      </a:r>
                      <a:r>
                        <a:rPr lang="ru-RU" sz="1400" dirty="0">
                          <a:latin typeface="Times New Roman" panose="02020603050405020304" pitchFamily="18" charset="0"/>
                          <a:cs typeface="Times New Roman" panose="02020603050405020304" pitchFamily="18" charset="0"/>
                        </a:rPr>
                        <a:t> в 1 мл</a:t>
                      </a:r>
                    </a:p>
                  </a:txBody>
                  <a:tcPr/>
                </a:tc>
                <a:tc>
                  <a:txBody>
                    <a:bodyPr/>
                    <a:lstStyle/>
                    <a:p>
                      <a:r>
                        <a:rPr lang="ru-RU" sz="1400" dirty="0">
                          <a:latin typeface="Times New Roman" panose="02020603050405020304" pitchFamily="18" charset="0"/>
                          <a:cs typeface="Times New Roman" panose="02020603050405020304" pitchFamily="18" charset="0"/>
                        </a:rPr>
                        <a:t>До 20 </a:t>
                      </a:r>
                      <a:r>
                        <a:rPr lang="ru-RU" sz="1400" dirty="0" err="1">
                          <a:latin typeface="Times New Roman" panose="02020603050405020304" pitchFamily="18" charset="0"/>
                          <a:cs typeface="Times New Roman" panose="02020603050405020304" pitchFamily="18" charset="0"/>
                        </a:rPr>
                        <a:t>ед</a:t>
                      </a:r>
                      <a:r>
                        <a:rPr lang="ru-RU" sz="1400" dirty="0">
                          <a:latin typeface="Times New Roman" panose="02020603050405020304" pitchFamily="18" charset="0"/>
                          <a:cs typeface="Times New Roman" panose="02020603050405020304" pitchFamily="18" charset="0"/>
                        </a:rPr>
                        <a:t> в 1 мл</a:t>
                      </a:r>
                    </a:p>
                  </a:txBody>
                  <a:tcPr/>
                </a:tc>
                <a:extLst>
                  <a:ext uri="{0D108BD9-81ED-4DB2-BD59-A6C34878D82A}">
                    <a16:rowId xmlns:a16="http://schemas.microsoft.com/office/drawing/2014/main" val="236876196"/>
                  </a:ext>
                </a:extLst>
              </a:tr>
            </a:tbl>
          </a:graphicData>
        </a:graphic>
      </p:graphicFrame>
    </p:spTree>
    <p:extLst>
      <p:ext uri="{BB962C8B-B14F-4D97-AF65-F5344CB8AC3E}">
        <p14:creationId xmlns:p14="http://schemas.microsoft.com/office/powerpoint/2010/main" val="3956859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67C588-C92D-40CD-92BF-3AA9D83E1E1B}"/>
              </a:ext>
            </a:extLst>
          </p:cNvPr>
          <p:cNvSpPr>
            <a:spLocks noGrp="1"/>
          </p:cNvSpPr>
          <p:nvPr>
            <p:ph type="title"/>
          </p:nvPr>
        </p:nvSpPr>
        <p:spPr>
          <a:xfrm>
            <a:off x="2231136" y="0"/>
            <a:ext cx="7729728" cy="2153412"/>
          </a:xfrm>
        </p:spPr>
        <p:txBody>
          <a:bodyPr>
            <a:normAutofit fontScale="90000"/>
          </a:bodyPr>
          <a:lstStyle/>
          <a:p>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основные количественные характеристики, учитываемые в анализе мочи по пробе </a:t>
            </a:r>
            <a:r>
              <a:rPr lang="ru-RU" dirty="0" err="1">
                <a:latin typeface="Times New Roman" panose="02020603050405020304" pitchFamily="18" charset="0"/>
                <a:cs typeface="Times New Roman" panose="02020603050405020304" pitchFamily="18" charset="0"/>
              </a:rPr>
              <a:t>Зимницкого</a:t>
            </a:r>
            <a:r>
              <a:rPr lang="ru-RU" dirty="0">
                <a:latin typeface="Times New Roman" panose="02020603050405020304" pitchFamily="18" charset="0"/>
                <a:cs typeface="Times New Roman" panose="02020603050405020304" pitchFamily="18" charset="0"/>
              </a:rPr>
              <a:t>.</a:t>
            </a:r>
            <a:br>
              <a:rPr lang="ru-RU" dirty="0"/>
            </a:br>
            <a:br>
              <a:rPr lang="ru-RU" dirty="0"/>
            </a:br>
            <a:br>
              <a:rPr lang="ru-RU" dirty="0"/>
            </a:br>
            <a:endParaRPr lang="ru-RU" dirty="0"/>
          </a:p>
        </p:txBody>
      </p:sp>
      <p:sp>
        <p:nvSpPr>
          <p:cNvPr id="5" name="Объект 4">
            <a:extLst>
              <a:ext uri="{FF2B5EF4-FFF2-40B4-BE49-F238E27FC236}">
                <a16:creationId xmlns:a16="http://schemas.microsoft.com/office/drawing/2014/main" id="{DC8226BD-9D78-47D7-AEDF-897184436095}"/>
              </a:ext>
            </a:extLst>
          </p:cNvPr>
          <p:cNvSpPr>
            <a:spLocks noGrp="1"/>
          </p:cNvSpPr>
          <p:nvPr>
            <p:ph idx="1"/>
          </p:nvPr>
        </p:nvSpPr>
        <p:spPr/>
        <p:txBody>
          <a:bodyPr>
            <a:normAutofit/>
          </a:bodyPr>
          <a:lstStyle/>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Количество мочи(необходимо собирать мочу отдельными порциями с указанием времени через каждые 3 ч, т. е. всего 8порций. Суточный диурез в норме составляет 800-1600 мл.)</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Удельный вес мочи(Относительная плотность мочи колеблется в пределах 1,009-1,028.)</a:t>
            </a:r>
          </a:p>
        </p:txBody>
      </p:sp>
    </p:spTree>
    <p:extLst>
      <p:ext uri="{BB962C8B-B14F-4D97-AF65-F5344CB8AC3E}">
        <p14:creationId xmlns:p14="http://schemas.microsoft.com/office/powerpoint/2010/main" val="3185254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67C588-C92D-40CD-92BF-3AA9D83E1E1B}"/>
              </a:ext>
            </a:extLst>
          </p:cNvPr>
          <p:cNvSpPr>
            <a:spLocks noGrp="1"/>
          </p:cNvSpPr>
          <p:nvPr>
            <p:ph type="title"/>
          </p:nvPr>
        </p:nvSpPr>
        <p:spPr>
          <a:xfrm>
            <a:off x="2231136" y="0"/>
            <a:ext cx="7729728" cy="2153412"/>
          </a:xfrm>
        </p:spPr>
        <p:txBody>
          <a:bodyPr>
            <a:normAutofit fontScale="90000"/>
          </a:bodyPr>
          <a:lstStyle/>
          <a:p>
            <a:br>
              <a:rPr lang="ru-RU" dirty="0">
                <a:latin typeface="Times New Roman" panose="02020603050405020304" pitchFamily="18" charset="0"/>
                <a:cs typeface="Times New Roman" panose="02020603050405020304" pitchFamily="18" charset="0"/>
              </a:rPr>
            </a:br>
            <a:br>
              <a:rPr lang="ru-RU" dirty="0">
                <a:latin typeface="Times New Roman" panose="02020603050405020304" pitchFamily="18" charset="0"/>
                <a:cs typeface="Times New Roman" panose="02020603050405020304" pitchFamily="18" charset="0"/>
              </a:rPr>
            </a:b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продукты белкового обмена, характеризующие наличие почечной недостаточности и их содержание в крови в норме.</a:t>
            </a:r>
            <a:br>
              <a:rPr lang="ru-RU" dirty="0"/>
            </a:br>
            <a:br>
              <a:rPr lang="ru-RU" dirty="0"/>
            </a:br>
            <a:br>
              <a:rPr lang="ru-RU" dirty="0"/>
            </a:br>
            <a:br>
              <a:rPr lang="ru-RU" dirty="0"/>
            </a:br>
            <a:endParaRPr lang="ru-RU" dirty="0"/>
          </a:p>
        </p:txBody>
      </p:sp>
      <p:sp>
        <p:nvSpPr>
          <p:cNvPr id="5" name="Объект 4">
            <a:extLst>
              <a:ext uri="{FF2B5EF4-FFF2-40B4-BE49-F238E27FC236}">
                <a16:creationId xmlns:a16="http://schemas.microsoft.com/office/drawing/2014/main" id="{DC8226BD-9D78-47D7-AEDF-897184436095}"/>
              </a:ext>
            </a:extLst>
          </p:cNvPr>
          <p:cNvSpPr>
            <a:spLocks noGrp="1"/>
          </p:cNvSpPr>
          <p:nvPr>
            <p:ph idx="1"/>
          </p:nvPr>
        </p:nvSpPr>
        <p:spPr/>
        <p:txBody>
          <a:bodyPr>
            <a:normAutofit/>
          </a:bodyPr>
          <a:lstStyle/>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Мочевина (норма: 2,4–6,4 ммоль/л)</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Креатинин(норма: 62 - 106 </a:t>
            </a:r>
            <a:r>
              <a:rPr lang="ru-RU" sz="1400" dirty="0" err="1">
                <a:latin typeface="Times New Roman" panose="02020603050405020304" pitchFamily="18" charset="0"/>
                <a:cs typeface="Times New Roman" panose="02020603050405020304" pitchFamily="18" charset="0"/>
              </a:rPr>
              <a:t>мкмоль</a:t>
            </a:r>
            <a:r>
              <a:rPr lang="ru-RU" sz="1400" dirty="0">
                <a:latin typeface="Times New Roman" panose="02020603050405020304" pitchFamily="18" charset="0"/>
                <a:cs typeface="Times New Roman" panose="02020603050405020304" pitchFamily="18" charset="0"/>
              </a:rPr>
              <a:t>/л – муж, 44 - 80 </a:t>
            </a:r>
            <a:r>
              <a:rPr lang="ru-RU" sz="1400" dirty="0" err="1">
                <a:latin typeface="Times New Roman" panose="02020603050405020304" pitchFamily="18" charset="0"/>
                <a:cs typeface="Times New Roman" panose="02020603050405020304" pitchFamily="18" charset="0"/>
              </a:rPr>
              <a:t>мкмоль</a:t>
            </a:r>
            <a:r>
              <a:rPr lang="ru-RU" sz="1400" dirty="0">
                <a:latin typeface="Times New Roman" panose="02020603050405020304" pitchFamily="18" charset="0"/>
                <a:cs typeface="Times New Roman" panose="02020603050405020304" pitchFamily="18" charset="0"/>
              </a:rPr>
              <a:t>/л – жен)</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Альбумин(норма: 33–50 г/л)</a:t>
            </a:r>
          </a:p>
        </p:txBody>
      </p:sp>
    </p:spTree>
    <p:extLst>
      <p:ext uri="{BB962C8B-B14F-4D97-AF65-F5344CB8AC3E}">
        <p14:creationId xmlns:p14="http://schemas.microsoft.com/office/powerpoint/2010/main" val="1926458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67C588-C92D-40CD-92BF-3AA9D83E1E1B}"/>
              </a:ext>
            </a:extLst>
          </p:cNvPr>
          <p:cNvSpPr>
            <a:spLocks noGrp="1"/>
          </p:cNvSpPr>
          <p:nvPr>
            <p:ph type="title"/>
          </p:nvPr>
        </p:nvSpPr>
        <p:spPr>
          <a:xfrm>
            <a:off x="2231136" y="0"/>
            <a:ext cx="7729728" cy="2153412"/>
          </a:xfrm>
        </p:spPr>
        <p:txBody>
          <a:bodyPr>
            <a:normAutofit fontScale="90000"/>
          </a:bodyPr>
          <a:lstStyle/>
          <a:p>
            <a:br>
              <a:rPr lang="ru-RU" dirty="0"/>
            </a:br>
            <a:br>
              <a:rPr lang="ru-RU" dirty="0"/>
            </a:br>
            <a:r>
              <a:rPr lang="ru-RU" dirty="0">
                <a:latin typeface="Times New Roman" panose="02020603050405020304" pitchFamily="18" charset="0"/>
                <a:cs typeface="Times New Roman" panose="02020603050405020304" pitchFamily="18" charset="0"/>
              </a:rPr>
              <a:t>другие методы исследования при заболеваниях почек и мочевыводящих путей.</a:t>
            </a:r>
            <a:br>
              <a:rPr lang="ru-RU" dirty="0">
                <a:latin typeface="Times New Roman" panose="02020603050405020304" pitchFamily="18" charset="0"/>
                <a:cs typeface="Times New Roman" panose="02020603050405020304" pitchFamily="18" charset="0"/>
              </a:rPr>
            </a:br>
            <a:br>
              <a:rPr lang="ru-RU" dirty="0"/>
            </a:br>
            <a:br>
              <a:rPr lang="ru-RU" dirty="0"/>
            </a:br>
            <a:br>
              <a:rPr lang="ru-RU" dirty="0"/>
            </a:br>
            <a:endParaRPr lang="ru-RU" dirty="0"/>
          </a:p>
        </p:txBody>
      </p:sp>
      <p:sp>
        <p:nvSpPr>
          <p:cNvPr id="5" name="Объект 4">
            <a:extLst>
              <a:ext uri="{FF2B5EF4-FFF2-40B4-BE49-F238E27FC236}">
                <a16:creationId xmlns:a16="http://schemas.microsoft.com/office/drawing/2014/main" id="{DC8226BD-9D78-47D7-AEDF-897184436095}"/>
              </a:ext>
            </a:extLst>
          </p:cNvPr>
          <p:cNvSpPr>
            <a:spLocks noGrp="1"/>
          </p:cNvSpPr>
          <p:nvPr>
            <p:ph idx="1"/>
          </p:nvPr>
        </p:nvSpPr>
        <p:spPr/>
        <p:txBody>
          <a:bodyPr>
            <a:normAutofit/>
          </a:bodyPr>
          <a:lstStyle/>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ОБЗОРНАЯ РЕНТГЕНОГРАФИЯ</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ЭКСКРЕТОРНАЯ (ВНУТРИВЕННАЯ) УРОГРАФИЯ</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РЕТРОГРАДНАЯ ПИЕЛОГРАФИЯ</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КОМПЬЮТЕРНАЯ ТОМОГРАФИЯ</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МАГНИТНО-РЕЗОНАНСНАЯ ТОМОГРАФИЯ</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ПОЧЕЧНАЯ АРТЕРИОГРАФИЯ</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РАДИОИЗОТОПНАЯ РЕНОГРАФИЯ</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УЛЬТРАЗВУКОВОЕ ИССЛЕДОВАНИЕ</a:t>
            </a: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БИОПСИЯ</a:t>
            </a:r>
          </a:p>
        </p:txBody>
      </p:sp>
    </p:spTree>
    <p:extLst>
      <p:ext uri="{BB962C8B-B14F-4D97-AF65-F5344CB8AC3E}">
        <p14:creationId xmlns:p14="http://schemas.microsoft.com/office/powerpoint/2010/main" val="761311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6657B6-EE81-4E45-95AF-1E5DC50272F9}"/>
              </a:ext>
            </a:extLst>
          </p:cNvPr>
          <p:cNvSpPr>
            <a:spLocks noGrp="1"/>
          </p:cNvSpPr>
          <p:nvPr>
            <p:ph type="title"/>
          </p:nvPr>
        </p:nvSpPr>
        <p:spPr>
          <a:xfrm>
            <a:off x="2231136" y="596348"/>
            <a:ext cx="7729728" cy="1557064"/>
          </a:xfrm>
        </p:spPr>
        <p:txBody>
          <a:bodyPr>
            <a:normAutofit fontScale="90000"/>
          </a:bodyPr>
          <a:lstStyle/>
          <a:p>
            <a:r>
              <a:rPr lang="ru-RU" dirty="0">
                <a:latin typeface="Times New Roman" panose="02020603050405020304" pitchFamily="18" charset="0"/>
                <a:cs typeface="Times New Roman" panose="02020603050405020304" pitchFamily="18" charset="0"/>
              </a:rPr>
              <a:t>основные жалобы при заболеваниях почек и мочевыводящих путей.</a:t>
            </a:r>
            <a:br>
              <a:rPr lang="ru-RU" dirty="0"/>
            </a:br>
            <a:endParaRPr lang="ru-RU" dirty="0"/>
          </a:p>
        </p:txBody>
      </p:sp>
      <p:sp>
        <p:nvSpPr>
          <p:cNvPr id="3" name="Объект 2">
            <a:extLst>
              <a:ext uri="{FF2B5EF4-FFF2-40B4-BE49-F238E27FC236}">
                <a16:creationId xmlns:a16="http://schemas.microsoft.com/office/drawing/2014/main" id="{AE6277B9-8C43-404C-B24F-D9200E95039B}"/>
              </a:ext>
            </a:extLst>
          </p:cNvPr>
          <p:cNvSpPr>
            <a:spLocks noGrp="1"/>
          </p:cNvSpPr>
          <p:nvPr>
            <p:ph idx="1"/>
          </p:nvPr>
        </p:nvSpPr>
        <p:spPr/>
        <p:txBody>
          <a:bodyPr>
            <a:normAutofit/>
          </a:bodyPr>
          <a:lstStyle/>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Нарушения диуреза.</a:t>
            </a:r>
            <a:endParaRPr lang="en-US" sz="1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Отеки</a:t>
            </a:r>
            <a:r>
              <a:rPr lang="ru-RU" sz="1400" i="1" dirty="0">
                <a:latin typeface="Times New Roman" panose="02020603050405020304" pitchFamily="18" charset="0"/>
                <a:cs typeface="Times New Roman" panose="02020603050405020304" pitchFamily="18" charset="0"/>
              </a:rPr>
              <a:t>.</a:t>
            </a:r>
            <a:endParaRPr lang="en-US" sz="1400" i="1"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Боли в поясничной области.</a:t>
            </a:r>
            <a:endParaRPr lang="en-US" sz="1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Изменения цвета мочи.</a:t>
            </a:r>
            <a:endParaRPr lang="en-US" sz="1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Лихорадка.</a:t>
            </a:r>
            <a:endParaRPr lang="en-US" sz="1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ru-RU" sz="1400" dirty="0">
                <a:latin typeface="Times New Roman" panose="02020603050405020304" pitchFamily="18" charset="0"/>
                <a:cs typeface="Times New Roman" panose="02020603050405020304" pitchFamily="18" charset="0"/>
              </a:rPr>
              <a:t>Артериальная гипертензия.</a:t>
            </a:r>
            <a:endParaRPr lang="ru-RU" sz="1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9533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45B648-993D-4C8B-83B6-343FE35749B6}"/>
              </a:ext>
            </a:extLst>
          </p:cNvPr>
          <p:cNvSpPr>
            <a:spLocks noGrp="1"/>
          </p:cNvSpPr>
          <p:nvPr>
            <p:ph type="title"/>
          </p:nvPr>
        </p:nvSpPr>
        <p:spPr>
          <a:xfrm>
            <a:off x="0" y="0"/>
            <a:ext cx="12192000" cy="2194560"/>
          </a:xfrm>
        </p:spPr>
        <p:txBody>
          <a:bodyPr>
            <a:normAutofit fontScale="90000"/>
          </a:bodyPr>
          <a:lstStyle/>
          <a:p>
            <a:r>
              <a:rPr lang="ru-RU" dirty="0">
                <a:latin typeface="Times New Roman" panose="02020603050405020304" pitchFamily="18" charset="0"/>
                <a:cs typeface="Times New Roman" panose="02020603050405020304" pitchFamily="18" charset="0"/>
              </a:rPr>
              <a:t>заболевания почек и мочевыводящих путей, для которых характерна односторонняя локализация болей в пояснице, а для каких - двусторонняя локализация.</a:t>
            </a:r>
            <a:br>
              <a:rPr lang="ru-RU" dirty="0"/>
            </a:br>
            <a:endParaRPr lang="ru-RU" dirty="0"/>
          </a:p>
        </p:txBody>
      </p:sp>
      <p:sp>
        <p:nvSpPr>
          <p:cNvPr id="3" name="Объект 2">
            <a:extLst>
              <a:ext uri="{FF2B5EF4-FFF2-40B4-BE49-F238E27FC236}">
                <a16:creationId xmlns:a16="http://schemas.microsoft.com/office/drawing/2014/main" id="{548A9BB4-2C52-42DE-A1C2-094BE00160F8}"/>
              </a:ext>
            </a:extLst>
          </p:cNvPr>
          <p:cNvSpPr>
            <a:spLocks noGrp="1"/>
          </p:cNvSpPr>
          <p:nvPr>
            <p:ph idx="1"/>
          </p:nvPr>
        </p:nvSpPr>
        <p:spPr>
          <a:xfrm>
            <a:off x="0" y="2313830"/>
            <a:ext cx="12192000" cy="3482671"/>
          </a:xfrm>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Односторонняя локализация болей характерна при:</a:t>
            </a:r>
          </a:p>
          <a:p>
            <a:r>
              <a:rPr lang="ru-RU" sz="1400" dirty="0">
                <a:latin typeface="Times New Roman" panose="02020603050405020304" pitchFamily="18" charset="0"/>
                <a:cs typeface="Times New Roman" panose="02020603050405020304" pitchFamily="18" charset="0"/>
              </a:rPr>
              <a:t>Остром гломерулонефрите</a:t>
            </a:r>
          </a:p>
          <a:p>
            <a:r>
              <a:rPr lang="ru-RU" sz="1400" dirty="0">
                <a:latin typeface="Times New Roman" panose="02020603050405020304" pitchFamily="18" charset="0"/>
                <a:cs typeface="Times New Roman" panose="02020603050405020304" pitchFamily="18" charset="0"/>
              </a:rPr>
              <a:t>Инфаркте почки</a:t>
            </a:r>
          </a:p>
          <a:p>
            <a:r>
              <a:rPr lang="ru-RU" sz="1400" dirty="0">
                <a:latin typeface="Times New Roman" panose="02020603050405020304" pitchFamily="18" charset="0"/>
                <a:cs typeface="Times New Roman" panose="02020603050405020304" pitchFamily="18" charset="0"/>
              </a:rPr>
              <a:t>Мочекаменной болезни</a:t>
            </a:r>
          </a:p>
          <a:p>
            <a:r>
              <a:rPr lang="ru-RU" sz="1400" dirty="0">
                <a:latin typeface="Times New Roman" panose="02020603050405020304" pitchFamily="18" charset="0"/>
                <a:cs typeface="Times New Roman" panose="02020603050405020304" pitchFamily="18" charset="0"/>
              </a:rPr>
              <a:t>Застойной почке</a:t>
            </a:r>
          </a:p>
          <a:p>
            <a:r>
              <a:rPr lang="ru-RU" sz="1400" dirty="0">
                <a:latin typeface="Times New Roman" panose="02020603050405020304" pitchFamily="18" charset="0"/>
                <a:cs typeface="Times New Roman" panose="02020603050405020304" pitchFamily="18" charset="0"/>
              </a:rPr>
              <a:t>Паранефрите</a:t>
            </a:r>
            <a:endParaRPr lang="en-US" sz="1400" dirty="0">
              <a:latin typeface="Times New Roman" panose="02020603050405020304" pitchFamily="18" charset="0"/>
              <a:cs typeface="Times New Roman" panose="02020603050405020304" pitchFamily="18" charset="0"/>
            </a:endParaRPr>
          </a:p>
          <a:p>
            <a:pPr marL="0" indent="0">
              <a:buNone/>
            </a:pPr>
            <a:r>
              <a:rPr lang="ru-RU" sz="1400" dirty="0">
                <a:latin typeface="Times New Roman" panose="02020603050405020304" pitchFamily="18" charset="0"/>
                <a:cs typeface="Times New Roman" panose="02020603050405020304" pitchFamily="18" charset="0"/>
              </a:rPr>
              <a:t>Двусторонняя локализация болей характерна при:</a:t>
            </a:r>
          </a:p>
          <a:p>
            <a:r>
              <a:rPr lang="ru-RU" sz="1400" dirty="0">
                <a:latin typeface="Times New Roman" panose="02020603050405020304" pitchFamily="18" charset="0"/>
                <a:cs typeface="Times New Roman" panose="02020603050405020304" pitchFamily="18" charset="0"/>
              </a:rPr>
              <a:t>Пиелонефрите</a:t>
            </a:r>
          </a:p>
          <a:p>
            <a:endParaRPr lang="ru-RU" dirty="0"/>
          </a:p>
        </p:txBody>
      </p:sp>
    </p:spTree>
    <p:extLst>
      <p:ext uri="{BB962C8B-B14F-4D97-AF65-F5344CB8AC3E}">
        <p14:creationId xmlns:p14="http://schemas.microsoft.com/office/powerpoint/2010/main" val="1371751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8E21D4-A36A-4EF8-92A5-3458090E4C3A}"/>
              </a:ext>
            </a:extLst>
          </p:cNvPr>
          <p:cNvSpPr>
            <a:spLocks noGrp="1"/>
          </p:cNvSpPr>
          <p:nvPr>
            <p:ph type="title"/>
          </p:nvPr>
        </p:nvSpPr>
        <p:spPr/>
        <p:txBody>
          <a:bodyPr>
            <a:normAutofit fontScale="90000"/>
          </a:bodyPr>
          <a:lstStyle/>
          <a:p>
            <a:r>
              <a:rPr lang="ru-RU" dirty="0">
                <a:latin typeface="Times New Roman" panose="02020603050405020304" pitchFamily="18" charset="0"/>
                <a:cs typeface="Times New Roman" panose="02020603050405020304" pitchFamily="18" charset="0"/>
              </a:rPr>
              <a:t>симптомы, характеризующие почечные отеки.</a:t>
            </a:r>
            <a:br>
              <a:rPr lang="ru-RU" dirty="0"/>
            </a:br>
            <a:endParaRPr lang="ru-RU" dirty="0"/>
          </a:p>
        </p:txBody>
      </p:sp>
      <p:sp>
        <p:nvSpPr>
          <p:cNvPr id="3" name="Объект 2">
            <a:extLst>
              <a:ext uri="{FF2B5EF4-FFF2-40B4-BE49-F238E27FC236}">
                <a16:creationId xmlns:a16="http://schemas.microsoft.com/office/drawing/2014/main" id="{CB957B35-56E2-4FDE-998F-E81F2900CAAE}"/>
              </a:ext>
            </a:extLst>
          </p:cNvPr>
          <p:cNvSpPr>
            <a:spLocks noGrp="1"/>
          </p:cNvSpPr>
          <p:nvPr>
            <p:ph idx="1"/>
          </p:nvPr>
        </p:nvSpPr>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Характеристикой отеков почечной природы является их локализация в тех областях, где много рыхлой подкожной жировой клетчатки. Чаще всего они выявляются утром на лице, под глазами. При выраженном отечном синдроме отеки могут распространяться на конечности, туловище, вплоть до анасарки. Жидкость может скапливаться также в полостях тела (гидроторакс, асцит, </a:t>
            </a:r>
            <a:r>
              <a:rPr lang="ru-RU" sz="1400" dirty="0" err="1">
                <a:latin typeface="Times New Roman" panose="02020603050405020304" pitchFamily="18" charset="0"/>
                <a:cs typeface="Times New Roman" panose="02020603050405020304" pitchFamily="18" charset="0"/>
              </a:rPr>
              <a:t>гидроперикард</a:t>
            </a:r>
            <a:r>
              <a:rPr lang="ru-RU" sz="1400" dirty="0">
                <a:latin typeface="Times New Roman" panose="02020603050405020304" pitchFamily="18" charset="0"/>
                <a:cs typeface="Times New Roman" panose="02020603050405020304" pitchFamily="18" charset="0"/>
              </a:rPr>
              <a:t>). При наличии у пациента почечных отеков ежедневно учитывают суточный диурез и количество выпитой жидкости (определяют суточный водный баланс), проводят регулярное взвешивание.</a:t>
            </a:r>
          </a:p>
        </p:txBody>
      </p:sp>
    </p:spTree>
    <p:extLst>
      <p:ext uri="{BB962C8B-B14F-4D97-AF65-F5344CB8AC3E}">
        <p14:creationId xmlns:p14="http://schemas.microsoft.com/office/powerpoint/2010/main" val="3286135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2255CD-2B49-41F7-8162-EA174F33624A}"/>
              </a:ext>
            </a:extLst>
          </p:cNvPr>
          <p:cNvSpPr>
            <a:spLocks noGrp="1"/>
          </p:cNvSpPr>
          <p:nvPr>
            <p:ph type="title"/>
          </p:nvPr>
        </p:nvSpPr>
        <p:spPr>
          <a:xfrm>
            <a:off x="2231136" y="469127"/>
            <a:ext cx="7729728" cy="1684285"/>
          </a:xfrm>
        </p:spPr>
        <p:txBody>
          <a:bodyPr>
            <a:normAutofit fontScale="90000"/>
          </a:bodyPr>
          <a:lstStyle/>
          <a:p>
            <a:r>
              <a:rPr lang="ru-RU" dirty="0">
                <a:latin typeface="Times New Roman" panose="02020603050405020304" pitchFamily="18" charset="0"/>
                <a:cs typeface="Times New Roman" panose="02020603050405020304" pitchFamily="18" charset="0"/>
              </a:rPr>
              <a:t>отличительные признаки между отеками почечного и сердечного происхождения.</a:t>
            </a:r>
            <a:br>
              <a:rPr lang="ru-RU" dirty="0"/>
            </a:br>
            <a:endParaRPr lang="ru-RU" dirty="0"/>
          </a:p>
        </p:txBody>
      </p:sp>
      <p:graphicFrame>
        <p:nvGraphicFramePr>
          <p:cNvPr id="4" name="Таблица 4">
            <a:extLst>
              <a:ext uri="{FF2B5EF4-FFF2-40B4-BE49-F238E27FC236}">
                <a16:creationId xmlns:a16="http://schemas.microsoft.com/office/drawing/2014/main" id="{8FBC3367-A1BB-480D-950E-C77495F30355}"/>
              </a:ext>
            </a:extLst>
          </p:cNvPr>
          <p:cNvGraphicFramePr>
            <a:graphicFrameLocks noGrp="1"/>
          </p:cNvGraphicFramePr>
          <p:nvPr>
            <p:ph idx="1"/>
            <p:extLst>
              <p:ext uri="{D42A27DB-BD31-4B8C-83A1-F6EECF244321}">
                <p14:modId xmlns:p14="http://schemas.microsoft.com/office/powerpoint/2010/main" val="3580747157"/>
              </p:ext>
            </p:extLst>
          </p:nvPr>
        </p:nvGraphicFramePr>
        <p:xfrm>
          <a:off x="2230438" y="2638425"/>
          <a:ext cx="7731123" cy="2651760"/>
        </p:xfrm>
        <a:graphic>
          <a:graphicData uri="http://schemas.openxmlformats.org/drawingml/2006/table">
            <a:tbl>
              <a:tblPr firstRow="1" bandRow="1">
                <a:tableStyleId>{5C22544A-7EE6-4342-B048-85BDC9FD1C3A}</a:tableStyleId>
              </a:tblPr>
              <a:tblGrid>
                <a:gridCol w="2577041">
                  <a:extLst>
                    <a:ext uri="{9D8B030D-6E8A-4147-A177-3AD203B41FA5}">
                      <a16:colId xmlns:a16="http://schemas.microsoft.com/office/drawing/2014/main" val="595633585"/>
                    </a:ext>
                  </a:extLst>
                </a:gridCol>
                <a:gridCol w="2577041">
                  <a:extLst>
                    <a:ext uri="{9D8B030D-6E8A-4147-A177-3AD203B41FA5}">
                      <a16:colId xmlns:a16="http://schemas.microsoft.com/office/drawing/2014/main" val="149690340"/>
                    </a:ext>
                  </a:extLst>
                </a:gridCol>
                <a:gridCol w="2577041">
                  <a:extLst>
                    <a:ext uri="{9D8B030D-6E8A-4147-A177-3AD203B41FA5}">
                      <a16:colId xmlns:a16="http://schemas.microsoft.com/office/drawing/2014/main" val="3852232232"/>
                    </a:ext>
                  </a:extLst>
                </a:gridCol>
              </a:tblGrid>
              <a:tr h="370840">
                <a:tc>
                  <a:txBody>
                    <a:bodyPr/>
                    <a:lstStyle/>
                    <a:p>
                      <a:pPr algn="ctr"/>
                      <a:r>
                        <a:rPr lang="ru-RU" sz="1400" b="1" i="0" kern="1200" dirty="0">
                          <a:solidFill>
                            <a:schemeClr val="lt1"/>
                          </a:solidFill>
                          <a:effectLst/>
                          <a:latin typeface="Times New Roman" panose="02020603050405020304" pitchFamily="18" charset="0"/>
                          <a:ea typeface="+mn-ea"/>
                          <a:cs typeface="Times New Roman" panose="02020603050405020304" pitchFamily="18" charset="0"/>
                        </a:rPr>
                        <a:t>Признак</a:t>
                      </a:r>
                      <a:endParaRPr lang="ru-RU" sz="1400" dirty="0">
                        <a:latin typeface="Times New Roman" panose="02020603050405020304" pitchFamily="18" charset="0"/>
                        <a:cs typeface="Times New Roman" panose="02020603050405020304" pitchFamily="18" charset="0"/>
                      </a:endParaRPr>
                    </a:p>
                  </a:txBody>
                  <a:tcPr/>
                </a:tc>
                <a:tc>
                  <a:txBody>
                    <a:bodyPr/>
                    <a:lstStyle/>
                    <a:p>
                      <a:pPr algn="ctr"/>
                      <a:r>
                        <a:rPr lang="ru-RU" sz="1400" b="1" i="0" kern="1200" dirty="0">
                          <a:solidFill>
                            <a:schemeClr val="lt1"/>
                          </a:solidFill>
                          <a:effectLst/>
                          <a:latin typeface="Times New Roman" panose="02020603050405020304" pitchFamily="18" charset="0"/>
                          <a:ea typeface="+mn-ea"/>
                          <a:cs typeface="Times New Roman" panose="02020603050405020304" pitchFamily="18" charset="0"/>
                        </a:rPr>
                        <a:t>Почечные отеки</a:t>
                      </a:r>
                      <a:endParaRPr lang="ru-RU" sz="1400" dirty="0">
                        <a:latin typeface="Times New Roman" panose="02020603050405020304" pitchFamily="18" charset="0"/>
                        <a:cs typeface="Times New Roman" panose="02020603050405020304" pitchFamily="18" charset="0"/>
                      </a:endParaRPr>
                    </a:p>
                  </a:txBody>
                  <a:tcPr/>
                </a:tc>
                <a:tc>
                  <a:txBody>
                    <a:bodyPr/>
                    <a:lstStyle/>
                    <a:p>
                      <a:pPr algn="ctr"/>
                      <a:r>
                        <a:rPr lang="ru-RU" sz="1400" b="1" i="0" kern="1200" dirty="0">
                          <a:solidFill>
                            <a:schemeClr val="lt1"/>
                          </a:solidFill>
                          <a:effectLst/>
                          <a:latin typeface="Times New Roman" panose="02020603050405020304" pitchFamily="18" charset="0"/>
                          <a:ea typeface="+mn-ea"/>
                          <a:cs typeface="Times New Roman" panose="02020603050405020304" pitchFamily="18" charset="0"/>
                        </a:rPr>
                        <a:t>Сердечные отеки</a:t>
                      </a:r>
                      <a:endParaRPr lang="ru-RU"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35062120"/>
                  </a:ext>
                </a:extLst>
              </a:tr>
              <a:tr h="370840">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Ранняя локализация</a:t>
                      </a:r>
                      <a:endParaRPr lang="ru-RU" sz="1400" dirty="0">
                        <a:latin typeface="Times New Roman" panose="02020603050405020304" pitchFamily="18" charset="0"/>
                        <a:cs typeface="Times New Roman" panose="02020603050405020304" pitchFamily="18" charset="0"/>
                      </a:endParaRPr>
                    </a:p>
                  </a:txBody>
                  <a:tcP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Лицо, чаще по утрам</a:t>
                      </a:r>
                      <a:endParaRPr lang="ru-RU" sz="1400" dirty="0">
                        <a:latin typeface="Times New Roman" panose="02020603050405020304" pitchFamily="18" charset="0"/>
                        <a:cs typeface="Times New Roman" panose="02020603050405020304" pitchFamily="18" charset="0"/>
                      </a:endParaRPr>
                    </a:p>
                  </a:txBody>
                  <a:tcP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Стопы, чаще к вечеру</a:t>
                      </a:r>
                      <a:endParaRPr lang="ru-RU"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79319530"/>
                  </a:ext>
                </a:extLst>
              </a:tr>
              <a:tr h="370840">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Поздняя</a:t>
                      </a:r>
                    </a:p>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локализация</a:t>
                      </a:r>
                    </a:p>
                  </a:txBody>
                  <a:tcPr/>
                </a:tc>
                <a:tc>
                  <a:txBody>
                    <a:bodyPr/>
                    <a:lstStyle/>
                    <a:p>
                      <a:pPr algn="l"/>
                      <a:r>
                        <a:rPr lang="ru-RU" sz="1400" dirty="0">
                          <a:solidFill>
                            <a:srgbClr val="000000"/>
                          </a:solidFill>
                          <a:effectLst/>
                          <a:latin typeface="Times New Roman" panose="02020603050405020304" pitchFamily="18" charset="0"/>
                          <a:cs typeface="Times New Roman" panose="02020603050405020304" pitchFamily="18" charset="0"/>
                        </a:rPr>
                        <a:t>Повсеместно (лицо, туловище, нижние и верхние конечности)</a:t>
                      </a:r>
                    </a:p>
                  </a:txBody>
                  <a:tcPr marL="95250" marR="95250" marT="95250" marB="95250" anchor="ct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В отлогих местах (стопы и голени, поясница)</a:t>
                      </a:r>
                      <a:endParaRPr lang="ru-RU"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05690620"/>
                  </a:ext>
                </a:extLst>
              </a:tr>
              <a:tr h="370840">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Одышка</a:t>
                      </a:r>
                      <a:endParaRPr lang="ru-RU" sz="1400" dirty="0">
                        <a:latin typeface="Times New Roman" panose="02020603050405020304" pitchFamily="18" charset="0"/>
                        <a:cs typeface="Times New Roman" panose="02020603050405020304" pitchFamily="18" charset="0"/>
                      </a:endParaRPr>
                    </a:p>
                  </a:txBody>
                  <a:tcP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Не характерна</a:t>
                      </a:r>
                      <a:endParaRPr lang="ru-RU" sz="1400" dirty="0">
                        <a:latin typeface="Times New Roman" panose="02020603050405020304" pitchFamily="18" charset="0"/>
                        <a:cs typeface="Times New Roman" panose="02020603050405020304" pitchFamily="18" charset="0"/>
                      </a:endParaRPr>
                    </a:p>
                  </a:txBody>
                  <a:tcPr/>
                </a:tc>
                <a:tc>
                  <a:txBody>
                    <a:bodyPr/>
                    <a:lstStyle/>
                    <a:p>
                      <a:pPr algn="l"/>
                      <a:r>
                        <a:rPr lang="ru-RU" sz="1400" dirty="0">
                          <a:solidFill>
                            <a:srgbClr val="000000"/>
                          </a:solidFill>
                          <a:effectLst/>
                          <a:latin typeface="Times New Roman" panose="02020603050405020304" pitchFamily="18" charset="0"/>
                          <a:cs typeface="Times New Roman" panose="02020603050405020304" pitchFamily="18" charset="0"/>
                        </a:rPr>
                        <a:t>Характерна</a:t>
                      </a:r>
                    </a:p>
                  </a:txBody>
                  <a:tcPr marL="95250" marR="95250" marT="95250" marB="95250" anchor="ctr"/>
                </a:tc>
                <a:extLst>
                  <a:ext uri="{0D108BD9-81ED-4DB2-BD59-A6C34878D82A}">
                    <a16:rowId xmlns:a16="http://schemas.microsoft.com/office/drawing/2014/main" val="1839750565"/>
                  </a:ext>
                </a:extLst>
              </a:tr>
              <a:tr h="370840">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Цвет кожи</a:t>
                      </a:r>
                      <a:endParaRPr lang="ru-RU" sz="1400" dirty="0">
                        <a:latin typeface="Times New Roman" panose="02020603050405020304" pitchFamily="18" charset="0"/>
                        <a:cs typeface="Times New Roman" panose="02020603050405020304" pitchFamily="18" charset="0"/>
                      </a:endParaRPr>
                    </a:p>
                  </a:txBody>
                  <a:tcP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Бледный</a:t>
                      </a:r>
                      <a:endParaRPr lang="ru-RU" sz="1400" dirty="0">
                        <a:latin typeface="Times New Roman" panose="02020603050405020304" pitchFamily="18" charset="0"/>
                        <a:cs typeface="Times New Roman" panose="02020603050405020304" pitchFamily="18" charset="0"/>
                      </a:endParaRPr>
                    </a:p>
                  </a:txBody>
                  <a:tcP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Цианоз (</a:t>
                      </a:r>
                      <a:r>
                        <a:rPr lang="ru-RU" sz="1400" b="0" i="0" kern="1200" dirty="0" err="1">
                          <a:solidFill>
                            <a:schemeClr val="dk1"/>
                          </a:solidFill>
                          <a:effectLst/>
                          <a:latin typeface="Times New Roman" panose="02020603050405020304" pitchFamily="18" charset="0"/>
                          <a:ea typeface="+mn-ea"/>
                          <a:cs typeface="Times New Roman" panose="02020603050405020304" pitchFamily="18" charset="0"/>
                        </a:rPr>
                        <a:t>акроцианоз</a:t>
                      </a:r>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83870410"/>
                  </a:ext>
                </a:extLst>
              </a:tr>
              <a:tr h="370840">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Температура кожи</a:t>
                      </a:r>
                      <a:endParaRPr lang="ru-RU" sz="1400" dirty="0">
                        <a:latin typeface="Times New Roman" panose="02020603050405020304" pitchFamily="18" charset="0"/>
                        <a:cs typeface="Times New Roman" panose="02020603050405020304" pitchFamily="18" charset="0"/>
                      </a:endParaRPr>
                    </a:p>
                  </a:txBody>
                  <a:tcP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Теплая</a:t>
                      </a:r>
                      <a:endParaRPr lang="ru-RU" sz="1400" dirty="0">
                        <a:latin typeface="Times New Roman" panose="02020603050405020304" pitchFamily="18" charset="0"/>
                        <a:cs typeface="Times New Roman" panose="02020603050405020304" pitchFamily="18" charset="0"/>
                      </a:endParaRPr>
                    </a:p>
                  </a:txBody>
                  <a:tcPr/>
                </a:tc>
                <a:tc>
                  <a:txBody>
                    <a:bodyPr/>
                    <a:lstStyle/>
                    <a:p>
                      <a:r>
                        <a:rPr lang="ru-RU" sz="1400" b="0" i="0" kern="1200" dirty="0">
                          <a:solidFill>
                            <a:schemeClr val="dk1"/>
                          </a:solidFill>
                          <a:effectLst/>
                          <a:latin typeface="Times New Roman" panose="02020603050405020304" pitchFamily="18" charset="0"/>
                          <a:ea typeface="+mn-ea"/>
                          <a:cs typeface="Times New Roman" panose="02020603050405020304" pitchFamily="18" charset="0"/>
                        </a:rPr>
                        <a:t>Холодная, особенно на конечностях</a:t>
                      </a:r>
                      <a:endParaRPr lang="ru-RU"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83311570"/>
                  </a:ext>
                </a:extLst>
              </a:tr>
            </a:tbl>
          </a:graphicData>
        </a:graphic>
      </p:graphicFrame>
    </p:spTree>
    <p:extLst>
      <p:ext uri="{BB962C8B-B14F-4D97-AF65-F5344CB8AC3E}">
        <p14:creationId xmlns:p14="http://schemas.microsoft.com/office/powerpoint/2010/main" val="399805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B90F05-AFC2-4778-8F4A-595B056F235A}"/>
              </a:ext>
            </a:extLst>
          </p:cNvPr>
          <p:cNvSpPr>
            <a:spLocks noGrp="1"/>
          </p:cNvSpPr>
          <p:nvPr>
            <p:ph type="title"/>
          </p:nvPr>
        </p:nvSpPr>
        <p:spPr>
          <a:xfrm>
            <a:off x="2231136" y="0"/>
            <a:ext cx="7729728" cy="2153412"/>
          </a:xfrm>
        </p:spPr>
        <p:txBody>
          <a:bodyPr>
            <a:normAutofit fontScale="90000"/>
          </a:bodyPr>
          <a:lstStyle/>
          <a:p>
            <a:r>
              <a:rPr lang="ru-RU" dirty="0">
                <a:latin typeface="Times New Roman" panose="02020603050405020304" pitchFamily="18" charset="0"/>
                <a:cs typeface="Times New Roman" panose="02020603050405020304" pitchFamily="18" charset="0"/>
              </a:rPr>
              <a:t>Методика перкуссии и пальпации почек, мочевого пузыря. Аускультация: выслушивание почечных артерий при их стенозе, диагностическое значение.</a:t>
            </a:r>
            <a:br>
              <a:rPr lang="ru-RU" dirty="0"/>
            </a:br>
            <a:endParaRPr lang="ru-RU" dirty="0"/>
          </a:p>
        </p:txBody>
      </p:sp>
      <p:sp>
        <p:nvSpPr>
          <p:cNvPr id="3" name="Объект 2">
            <a:extLst>
              <a:ext uri="{FF2B5EF4-FFF2-40B4-BE49-F238E27FC236}">
                <a16:creationId xmlns:a16="http://schemas.microsoft.com/office/drawing/2014/main" id="{F392D470-6652-4E57-9CE9-C8DCA3D5B599}"/>
              </a:ext>
            </a:extLst>
          </p:cNvPr>
          <p:cNvSpPr>
            <a:spLocks noGrp="1"/>
          </p:cNvSpPr>
          <p:nvPr>
            <p:ph idx="1"/>
          </p:nvPr>
        </p:nvSpPr>
        <p:spPr>
          <a:xfrm>
            <a:off x="0" y="2638044"/>
            <a:ext cx="12192000" cy="3373142"/>
          </a:xfrm>
        </p:spPr>
        <p:txBody>
          <a:bodyPr>
            <a:normAutofit fontScale="77500" lnSpcReduction="20000"/>
          </a:bodyPr>
          <a:lstStyle/>
          <a:p>
            <a:pPr marL="0" indent="0">
              <a:buNone/>
            </a:pPr>
            <a:r>
              <a:rPr lang="ru-RU" dirty="0">
                <a:latin typeface="Times New Roman" panose="02020603050405020304" pitchFamily="18" charset="0"/>
                <a:cs typeface="Times New Roman" panose="02020603050405020304" pitchFamily="18" charset="0"/>
              </a:rPr>
              <a:t>Пальпация почек:</a:t>
            </a:r>
          </a:p>
          <a:p>
            <a:pPr marL="0" indent="0">
              <a:buNone/>
            </a:pPr>
            <a:r>
              <a:rPr lang="ru-RU" dirty="0">
                <a:latin typeface="Times New Roman" panose="02020603050405020304" pitchFamily="18" charset="0"/>
                <a:cs typeface="Times New Roman" panose="02020603050405020304" pitchFamily="18" charset="0"/>
              </a:rPr>
              <a:t>Исследование должно проводится в положениях больного лёжа и стоя. В положении стоя в силу тяжести и вследствие давления опускающейся диафрагмы почки становятся доступнее пальпации, но детальная пальпация затруднительна из-за напряжения брюшного пресса. В связи с этим основным методом является пальпация в положении больного лёжа.</a:t>
            </a:r>
          </a:p>
          <a:p>
            <a:pPr marL="0" indent="0">
              <a:buNone/>
            </a:pPr>
            <a:r>
              <a:rPr lang="ru-RU" dirty="0">
                <a:latin typeface="Times New Roman" panose="02020603050405020304" pitchFamily="18" charset="0"/>
                <a:cs typeface="Times New Roman" panose="02020603050405020304" pitchFamily="18" charset="0"/>
              </a:rPr>
              <a:t>Больной лежит на спине, врач находится справа от больного. Пальпация </a:t>
            </a:r>
            <a:r>
              <a:rPr lang="ru-RU" dirty="0" err="1">
                <a:latin typeface="Times New Roman" panose="02020603050405020304" pitchFamily="18" charset="0"/>
                <a:cs typeface="Times New Roman" panose="02020603050405020304" pitchFamily="18" charset="0"/>
              </a:rPr>
              <a:t>бимануальная</a:t>
            </a:r>
            <a:r>
              <a:rPr lang="ru-RU" dirty="0">
                <a:latin typeface="Times New Roman" panose="02020603050405020304" pitchFamily="18" charset="0"/>
                <a:cs typeface="Times New Roman" panose="02020603050405020304" pitchFamily="18" charset="0"/>
              </a:rPr>
              <a:t>. Левая рука охватывает левую половину поясничной области ниже XII ребра. При пальпации левой почки свою левую руку подвигают под больного так, чтобы пальцы расположились на пояснице слева ниже XII ребра. Правая рука располагается в области фланка плашмя, кнаружи от прямой мышцы живота, и ниже рёберной дуги. При каждом вдохе врач стремится продвинуть пальцы правой руки к задней стенки до ощущения соприкосновения с пальцами левой руки. Левой рукой врач как бы приподнимает поясничную область, тем самым приближает почку к правой руке.</a:t>
            </a:r>
          </a:p>
          <a:p>
            <a:pPr marL="0" indent="0">
              <a:buNone/>
            </a:pPr>
            <a:r>
              <a:rPr lang="ru-RU" dirty="0">
                <a:latin typeface="Times New Roman" panose="02020603050405020304" pitchFamily="18" charset="0"/>
                <a:cs typeface="Times New Roman" panose="02020603050405020304" pitchFamily="18" charset="0"/>
              </a:rPr>
              <a:t>Когда пальцы сблизились, больному предлагают сделать глубокий вдох животом. В этот момент почка опускается и оказывается под пальцами правой руки врача, придавливается к задней брюшной стенке. Затем делается скользящее движение пальцами правой руки вниз. Почка будет при этом </a:t>
            </a:r>
            <a:r>
              <a:rPr lang="ru-RU" dirty="0" err="1">
                <a:latin typeface="Times New Roman" panose="02020603050405020304" pitchFamily="18" charset="0"/>
                <a:cs typeface="Times New Roman" panose="02020603050405020304" pitchFamily="18" charset="0"/>
              </a:rPr>
              <a:t>пропальпирована</a:t>
            </a:r>
            <a:r>
              <a:rPr lang="ru-RU" dirty="0">
                <a:latin typeface="Times New Roman" panose="02020603050405020304" pitchFamily="18" charset="0"/>
                <a:cs typeface="Times New Roman" panose="02020603050405020304" pitchFamily="18" charset="0"/>
              </a:rPr>
              <a:t> в виде плотного эластичного образования. Если почку удаётся удержать между руками, можно определить степень её </a:t>
            </a:r>
            <a:r>
              <a:rPr lang="ru-RU" dirty="0" err="1">
                <a:latin typeface="Times New Roman" panose="02020603050405020304" pitchFamily="18" charset="0"/>
                <a:cs typeface="Times New Roman" panose="02020603050405020304" pitchFamily="18" charset="0"/>
              </a:rPr>
              <a:t>смещаемости</a:t>
            </a:r>
            <a:r>
              <a:rPr lang="ru-RU" dirty="0">
                <a:latin typeface="Times New Roman" panose="02020603050405020304" pitchFamily="18" charset="0"/>
                <a:cs typeface="Times New Roman" panose="02020603050405020304" pitchFamily="18" charset="0"/>
              </a:rPr>
              <a:t> в разных направлениях. При значительном опущении и смещении почки можно прощупать всю почку целиком.</a:t>
            </a:r>
          </a:p>
          <a:p>
            <a:pPr marL="0" indent="0">
              <a:buNone/>
            </a:pPr>
            <a:r>
              <a:rPr lang="ru-RU" dirty="0">
                <a:latin typeface="Times New Roman" panose="02020603050405020304" pitchFamily="18" charset="0"/>
                <a:cs typeface="Times New Roman" panose="02020603050405020304" pitchFamily="18" charset="0"/>
              </a:rPr>
              <a:t>Методика пальпации почек в положении стоя была предложена С.П. Боткиным. Больной стоит лицом к врачу, который сидит непосредственно перед больным. Иногда прощупывание почки удаётся только благодаря применению особого способа – баллотирования. К выше описанным приёмам обычного </a:t>
            </a:r>
            <a:r>
              <a:rPr lang="ru-RU" dirty="0" err="1">
                <a:latin typeface="Times New Roman" panose="02020603050405020304" pitchFamily="18" charset="0"/>
                <a:cs typeface="Times New Roman" panose="02020603050405020304" pitchFamily="18" charset="0"/>
              </a:rPr>
              <a:t>бимануального</a:t>
            </a:r>
            <a:r>
              <a:rPr lang="ru-RU" dirty="0">
                <a:latin typeface="Times New Roman" panose="02020603050405020304" pitchFamily="18" charset="0"/>
                <a:cs typeface="Times New Roman" panose="02020603050405020304" pitchFamily="18" charset="0"/>
              </a:rPr>
              <a:t> ощупывания добавляются ритмичные толчкообразные движения пальцев левой или правой руки навстречу другой руке.</a:t>
            </a:r>
          </a:p>
          <a:p>
            <a:endParaRPr lang="ru-RU" dirty="0"/>
          </a:p>
        </p:txBody>
      </p:sp>
    </p:spTree>
    <p:extLst>
      <p:ext uri="{BB962C8B-B14F-4D97-AF65-F5344CB8AC3E}">
        <p14:creationId xmlns:p14="http://schemas.microsoft.com/office/powerpoint/2010/main" val="4174327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B90F05-AFC2-4778-8F4A-595B056F235A}"/>
              </a:ext>
            </a:extLst>
          </p:cNvPr>
          <p:cNvSpPr>
            <a:spLocks noGrp="1"/>
          </p:cNvSpPr>
          <p:nvPr>
            <p:ph type="title"/>
          </p:nvPr>
        </p:nvSpPr>
        <p:spPr>
          <a:xfrm>
            <a:off x="2231136" y="0"/>
            <a:ext cx="7729728" cy="2153412"/>
          </a:xfrm>
        </p:spPr>
        <p:txBody>
          <a:bodyPr>
            <a:normAutofit fontScale="90000"/>
          </a:bodyPr>
          <a:lstStyle/>
          <a:p>
            <a:r>
              <a:rPr lang="ru-RU" dirty="0">
                <a:latin typeface="Times New Roman" panose="02020603050405020304" pitchFamily="18" charset="0"/>
                <a:cs typeface="Times New Roman" panose="02020603050405020304" pitchFamily="18" charset="0"/>
              </a:rPr>
              <a:t>Методика перкуссии и пальпации почек, мочевого пузыря. Аускультация: выслушивание почечных артерий при их стенозе, диагностическое значение.</a:t>
            </a:r>
            <a:br>
              <a:rPr lang="ru-RU" dirty="0"/>
            </a:br>
            <a:endParaRPr lang="ru-RU" dirty="0"/>
          </a:p>
        </p:txBody>
      </p:sp>
      <p:sp>
        <p:nvSpPr>
          <p:cNvPr id="3" name="Объект 2">
            <a:extLst>
              <a:ext uri="{FF2B5EF4-FFF2-40B4-BE49-F238E27FC236}">
                <a16:creationId xmlns:a16="http://schemas.microsoft.com/office/drawing/2014/main" id="{F392D470-6652-4E57-9CE9-C8DCA3D5B599}"/>
              </a:ext>
            </a:extLst>
          </p:cNvPr>
          <p:cNvSpPr>
            <a:spLocks noGrp="1"/>
          </p:cNvSpPr>
          <p:nvPr>
            <p:ph idx="1"/>
          </p:nvPr>
        </p:nvSpPr>
        <p:spPr>
          <a:xfrm>
            <a:off x="0" y="2638044"/>
            <a:ext cx="12192000" cy="3101983"/>
          </a:xfrm>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В норме почки не пальпируются. Различают три степени опущения и смещения почек по </a:t>
            </a:r>
            <a:r>
              <a:rPr lang="ru-RU" sz="1400" dirty="0" err="1">
                <a:latin typeface="Times New Roman" panose="02020603050405020304" pitchFamily="18" charset="0"/>
                <a:cs typeface="Times New Roman" panose="02020603050405020304" pitchFamily="18" charset="0"/>
              </a:rPr>
              <a:t>Стражеско</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I степень – определяется только нижний пульс почки на протяжении 1/3 или 1/2 - её величины;</a:t>
            </a:r>
          </a:p>
          <a:p>
            <a:pPr marL="0" indent="0">
              <a:buNone/>
            </a:pPr>
            <a:r>
              <a:rPr lang="ru-RU" sz="1400" dirty="0">
                <a:latin typeface="Times New Roman" panose="02020603050405020304" pitchFamily="18" charset="0"/>
                <a:cs typeface="Times New Roman" panose="02020603050405020304" pitchFamily="18" charset="0"/>
              </a:rPr>
              <a:t>II степень – подвижная почка. Пальпируется вся почка, подвижная, но не переходит за линию позвоночника;</a:t>
            </a:r>
          </a:p>
          <a:p>
            <a:pPr marL="0" indent="0">
              <a:buNone/>
            </a:pPr>
            <a:r>
              <a:rPr lang="ru-RU" sz="1400" dirty="0">
                <a:latin typeface="Times New Roman" panose="02020603050405020304" pitchFamily="18" charset="0"/>
                <a:cs typeface="Times New Roman" panose="02020603050405020304" pitchFamily="18" charset="0"/>
              </a:rPr>
              <a:t>III степень – блуждающая почка. Свободное смещение почки во всех направлениях, заходит за позвоночник и свободно возвращается обратно в нормальное положение.</a:t>
            </a:r>
          </a:p>
          <a:p>
            <a:pPr marL="0" indent="0">
              <a:buNone/>
            </a:pPr>
            <a:endParaRPr lang="ru-RU" sz="1400" dirty="0">
              <a:latin typeface="Times New Roman" panose="02020603050405020304" pitchFamily="18" charset="0"/>
              <a:cs typeface="Times New Roman" panose="02020603050405020304" pitchFamily="18" charset="0"/>
            </a:endParaRPr>
          </a:p>
          <a:p>
            <a:endParaRPr lang="ru-RU" sz="1400" dirty="0"/>
          </a:p>
        </p:txBody>
      </p:sp>
    </p:spTree>
    <p:extLst>
      <p:ext uri="{BB962C8B-B14F-4D97-AF65-F5344CB8AC3E}">
        <p14:creationId xmlns:p14="http://schemas.microsoft.com/office/powerpoint/2010/main" val="3008173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B90F05-AFC2-4778-8F4A-595B056F235A}"/>
              </a:ext>
            </a:extLst>
          </p:cNvPr>
          <p:cNvSpPr>
            <a:spLocks noGrp="1"/>
          </p:cNvSpPr>
          <p:nvPr>
            <p:ph type="title"/>
          </p:nvPr>
        </p:nvSpPr>
        <p:spPr>
          <a:xfrm>
            <a:off x="2231136" y="0"/>
            <a:ext cx="7729728" cy="2153412"/>
          </a:xfrm>
        </p:spPr>
        <p:txBody>
          <a:bodyPr>
            <a:normAutofit fontScale="90000"/>
          </a:bodyPr>
          <a:lstStyle/>
          <a:p>
            <a:r>
              <a:rPr lang="ru-RU" dirty="0">
                <a:latin typeface="Times New Roman" panose="02020603050405020304" pitchFamily="18" charset="0"/>
                <a:cs typeface="Times New Roman" panose="02020603050405020304" pitchFamily="18" charset="0"/>
              </a:rPr>
              <a:t>Методика перкуссии и пальпации почек, мочевого пузыря. Аускультация: выслушивание почечных артерий при их стенозе, диагностическое значение.</a:t>
            </a:r>
            <a:br>
              <a:rPr lang="ru-RU" dirty="0"/>
            </a:br>
            <a:endParaRPr lang="ru-RU" dirty="0"/>
          </a:p>
        </p:txBody>
      </p:sp>
      <p:sp>
        <p:nvSpPr>
          <p:cNvPr id="3" name="Объект 2">
            <a:extLst>
              <a:ext uri="{FF2B5EF4-FFF2-40B4-BE49-F238E27FC236}">
                <a16:creationId xmlns:a16="http://schemas.microsoft.com/office/drawing/2014/main" id="{F392D470-6652-4E57-9CE9-C8DCA3D5B599}"/>
              </a:ext>
            </a:extLst>
          </p:cNvPr>
          <p:cNvSpPr>
            <a:spLocks noGrp="1"/>
          </p:cNvSpPr>
          <p:nvPr>
            <p:ph idx="1"/>
          </p:nvPr>
        </p:nvSpPr>
        <p:spPr>
          <a:xfrm>
            <a:off x="0" y="2638044"/>
            <a:ext cx="12192000" cy="3101983"/>
          </a:xfrm>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Перкуссия мочевого пузыря:</a:t>
            </a:r>
          </a:p>
          <a:p>
            <a:pPr marL="0" indent="0">
              <a:buNone/>
            </a:pPr>
            <a:r>
              <a:rPr lang="ru-RU" sz="1400" dirty="0">
                <a:latin typeface="Times New Roman" panose="02020603050405020304" pitchFamily="18" charset="0"/>
                <a:cs typeface="Times New Roman" panose="02020603050405020304" pitchFamily="18" charset="0"/>
              </a:rPr>
              <a:t>Исследование проводится в положении больного стоя или лежа на спине. Положение врача: сидя спереди и справа от больного.</a:t>
            </a:r>
          </a:p>
          <a:p>
            <a:pPr marL="0" indent="0">
              <a:buNone/>
            </a:pPr>
            <a:r>
              <a:rPr lang="ru-RU" sz="1400" dirty="0">
                <a:latin typeface="Times New Roman" panose="02020603050405020304" pitchFamily="18" charset="0"/>
                <a:cs typeface="Times New Roman" panose="02020603050405020304" pitchFamily="18" charset="0"/>
              </a:rPr>
              <a:t>Исследующий кладет палец-плессиметр на переднюю брюшную стенку на уровне пупка так, чтобы </a:t>
            </a:r>
            <a:r>
              <a:rPr lang="ru-RU" sz="1400" dirty="0" err="1">
                <a:latin typeface="Times New Roman" panose="02020603050405020304" pitchFamily="18" charset="0"/>
                <a:cs typeface="Times New Roman" panose="02020603050405020304" pitchFamily="18" charset="0"/>
              </a:rPr>
              <a:t>напраление</a:t>
            </a:r>
            <a:r>
              <a:rPr lang="ru-RU" sz="1400" dirty="0">
                <a:latin typeface="Times New Roman" panose="02020603050405020304" pitchFamily="18" charset="0"/>
                <a:cs typeface="Times New Roman" panose="02020603050405020304" pitchFamily="18" charset="0"/>
              </a:rPr>
              <a:t> пальца было перпендикулярным передней срединной линии и фаланга, по которой наносятся перкуторные удары, пересекалась этой линией посередине. Проводится перкуссия ударом слабой силы (тихая перкуссия). Перкуссию проводят, перемещая палец-плессиметр вниз (по направлению к лону). При изменении перкуторного звука с громкого тимпанического на тупой перкуссию прекращают и отмечают границу по краю пальца-плессиметра, обращенного к тимпаническому звуку. После этого прощупывают верхний край лонного сочленения и измеряют расстояние от него до определенной верхней границы мочевого пузыря. Мочевой пузырь выступает над лонным сочленением только в тех случаях, когда он растянут мочой.</a:t>
            </a:r>
            <a:br>
              <a:rPr lang="ru-RU" sz="1400" dirty="0">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2931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B90F05-AFC2-4778-8F4A-595B056F235A}"/>
              </a:ext>
            </a:extLst>
          </p:cNvPr>
          <p:cNvSpPr>
            <a:spLocks noGrp="1"/>
          </p:cNvSpPr>
          <p:nvPr>
            <p:ph type="title"/>
          </p:nvPr>
        </p:nvSpPr>
        <p:spPr>
          <a:xfrm>
            <a:off x="2231136" y="0"/>
            <a:ext cx="7729728" cy="2153412"/>
          </a:xfrm>
        </p:spPr>
        <p:txBody>
          <a:bodyPr>
            <a:normAutofit fontScale="90000"/>
          </a:bodyPr>
          <a:lstStyle/>
          <a:p>
            <a:r>
              <a:rPr lang="ru-RU" dirty="0">
                <a:latin typeface="Times New Roman" panose="02020603050405020304" pitchFamily="18" charset="0"/>
                <a:cs typeface="Times New Roman" panose="02020603050405020304" pitchFamily="18" charset="0"/>
              </a:rPr>
              <a:t>Методика перкуссии и пальпации почек, мочевого пузыря. Аускультация: выслушивание почечных артерий при их стенозе, диагностическое значение.</a:t>
            </a:r>
            <a:br>
              <a:rPr lang="ru-RU" dirty="0"/>
            </a:br>
            <a:endParaRPr lang="ru-RU" dirty="0"/>
          </a:p>
        </p:txBody>
      </p:sp>
      <p:sp>
        <p:nvSpPr>
          <p:cNvPr id="3" name="Объект 2">
            <a:extLst>
              <a:ext uri="{FF2B5EF4-FFF2-40B4-BE49-F238E27FC236}">
                <a16:creationId xmlns:a16="http://schemas.microsoft.com/office/drawing/2014/main" id="{F392D470-6652-4E57-9CE9-C8DCA3D5B599}"/>
              </a:ext>
            </a:extLst>
          </p:cNvPr>
          <p:cNvSpPr>
            <a:spLocks noGrp="1"/>
          </p:cNvSpPr>
          <p:nvPr>
            <p:ph idx="1"/>
          </p:nvPr>
        </p:nvSpPr>
        <p:spPr>
          <a:xfrm>
            <a:off x="0" y="2638044"/>
            <a:ext cx="12192000" cy="3101983"/>
          </a:xfrm>
        </p:spPr>
        <p:txBody>
          <a:bodyPr>
            <a:normAutofit/>
          </a:bodyPr>
          <a:lstStyle/>
          <a:p>
            <a:pPr marL="0" indent="0">
              <a:buNone/>
            </a:pPr>
            <a:r>
              <a:rPr lang="ru-RU" sz="1400" dirty="0">
                <a:latin typeface="Times New Roman" panose="02020603050405020304" pitchFamily="18" charset="0"/>
                <a:cs typeface="Times New Roman" panose="02020603050405020304" pitchFamily="18" charset="0"/>
              </a:rPr>
              <a:t>Пальпация мочевого пузыря:</a:t>
            </a:r>
          </a:p>
          <a:p>
            <a:pPr marL="0" indent="0">
              <a:buNone/>
            </a:pPr>
            <a:r>
              <a:rPr lang="ru-RU" sz="1400" dirty="0">
                <a:latin typeface="Times New Roman" panose="02020603050405020304" pitchFamily="18" charset="0"/>
                <a:cs typeface="Times New Roman" panose="02020603050405020304" pitchFamily="18" charset="0"/>
              </a:rPr>
              <a:t>Пальпация осуществляется в положении больного лежа на спине, а врача — сидя справа от исследуемого, лицом к нему.</a:t>
            </a:r>
          </a:p>
          <a:p>
            <a:pPr marL="0" indent="0">
              <a:buNone/>
            </a:pPr>
            <a:r>
              <a:rPr lang="ru-RU" sz="1400" dirty="0">
                <a:latin typeface="Times New Roman" panose="02020603050405020304" pitchFamily="18" charset="0"/>
                <a:cs typeface="Times New Roman" panose="02020603050405020304" pitchFamily="18" charset="0"/>
              </a:rPr>
              <a:t>Врач правой (пальпирующей) руке придает положение как и для пальпации почек, кладет ее плашмя ладонной поверхностью на нижнюю часть живота (направление кисти продольно оси тела) так, чтобы линия кончиков пальцев оказалась на уровне </a:t>
            </a:r>
            <a:r>
              <a:rPr lang="ru-RU" sz="1400" dirty="0" err="1">
                <a:latin typeface="Times New Roman" panose="02020603050405020304" pitchFamily="18" charset="0"/>
                <a:cs typeface="Times New Roman" panose="02020603050405020304" pitchFamily="18" charset="0"/>
              </a:rPr>
              <a:t>перкуторно</a:t>
            </a:r>
            <a:r>
              <a:rPr lang="ru-RU" sz="1400" dirty="0">
                <a:latin typeface="Times New Roman" panose="02020603050405020304" pitchFamily="18" charset="0"/>
                <a:cs typeface="Times New Roman" panose="02020603050405020304" pitchFamily="18" charset="0"/>
              </a:rPr>
              <a:t> найденной верхней границы мочевого пузыря. Больному дается команда: ‹‹</a:t>
            </a:r>
            <a:r>
              <a:rPr lang="ru-RU" sz="1400" dirty="0" err="1">
                <a:latin typeface="Times New Roman" panose="02020603050405020304" pitchFamily="18" charset="0"/>
                <a:cs typeface="Times New Roman" panose="02020603050405020304" pitchFamily="18" charset="0"/>
              </a:rPr>
              <a:t>Cделайте</a:t>
            </a:r>
            <a:r>
              <a:rPr lang="ru-RU" sz="1400" dirty="0">
                <a:latin typeface="Times New Roman" panose="02020603050405020304" pitchFamily="18" charset="0"/>
                <a:cs typeface="Times New Roman" panose="02020603050405020304" pitchFamily="18" charset="0"/>
              </a:rPr>
              <a:t> выдох››. Одновременно с </a:t>
            </a:r>
            <a:r>
              <a:rPr lang="ru-RU" sz="1400" dirty="0" err="1">
                <a:latin typeface="Times New Roman" panose="02020603050405020304" pitchFamily="18" charset="0"/>
                <a:cs typeface="Times New Roman" panose="02020603050405020304" pitchFamily="18" charset="0"/>
              </a:rPr>
              <a:t>выдыхом</a:t>
            </a:r>
            <a:r>
              <a:rPr lang="ru-RU" sz="1400" dirty="0">
                <a:latin typeface="Times New Roman" panose="02020603050405020304" pitchFamily="18" charset="0"/>
                <a:cs typeface="Times New Roman" panose="02020603050405020304" pitchFamily="18" charset="0"/>
              </a:rPr>
              <a:t> погружают пальцы внутрь брюшной полости. При этом врач может ладонной поверхностью кисти ощутить полусферическую поверхность мочевого пузыря (в случае его увеличения). Смещая кисть поперечно, исследующий должен определить характер поверхности, консистенцию и болезненность мочевого пузыря. Мочевой пузырь пальпируется только в случае его увеличения.</a:t>
            </a:r>
          </a:p>
          <a:p>
            <a:pPr marL="0" indent="0">
              <a:buNone/>
            </a:pPr>
            <a:br>
              <a:rPr lang="ru-RU" sz="1400" dirty="0">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9428789"/>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TM10001115[[fn=Посылка]]</Template>
  <TotalTime>213</TotalTime>
  <Words>1465</Words>
  <Application>Microsoft Office PowerPoint</Application>
  <PresentationFormat>Широкоэкранный</PresentationFormat>
  <Paragraphs>151</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Corbel</vt:lpstr>
      <vt:lpstr>Gill Sans MT</vt:lpstr>
      <vt:lpstr>Times New Roman</vt:lpstr>
      <vt:lpstr>Посылка</vt:lpstr>
      <vt:lpstr> Расспрос и осмотр больных с заболеваниями органов мочевыделения. </vt:lpstr>
      <vt:lpstr>основные жалобы при заболеваниях почек и мочевыводящих путей. </vt:lpstr>
      <vt:lpstr>заболевания почек и мочевыводящих путей, для которых характерна односторонняя локализация болей в пояснице, а для каких - двусторонняя локализация. </vt:lpstr>
      <vt:lpstr>симптомы, характеризующие почечные отеки. </vt:lpstr>
      <vt:lpstr>отличительные признаки между отеками почечного и сердечного происхождения. </vt:lpstr>
      <vt:lpstr>Методика перкуссии и пальпации почек, мочевого пузыря. Аускультация: выслушивание почечных артерий при их стенозе, диагностическое значение. </vt:lpstr>
      <vt:lpstr>Методика перкуссии и пальпации почек, мочевого пузыря. Аускультация: выслушивание почечных артерий при их стенозе, диагностическое значение. </vt:lpstr>
      <vt:lpstr>Методика перкуссии и пальпации почек, мочевого пузыря. Аускультация: выслушивание почечных артерий при их стенозе, диагностическое значение. </vt:lpstr>
      <vt:lpstr>Методика перкуссии и пальпации почек, мочевого пузыря. Аускультация: выслушивание почечных артерий при их стенозе, диагностическое значение. </vt:lpstr>
      <vt:lpstr>Методика перкуссии и пальпации почек, мочевого пузыря. Аускультация: выслушивание почечных артерий при их стенозе, диагностическое значение. </vt:lpstr>
      <vt:lpstr>основные клинические синдромы при заболеваниях почек. </vt:lpstr>
      <vt:lpstr>степени опущения почек и их характеристика. </vt:lpstr>
      <vt:lpstr>Общий анализ мочи, интерпретация. </vt:lpstr>
      <vt:lpstr>содержание форменных элементов в анализе мочи по Нечипоренко и их количество в норме.  </vt:lpstr>
      <vt:lpstr> основные количественные характеристики, учитываемые в анализе мочи по пробе Зимницкого.   </vt:lpstr>
      <vt:lpstr>   продукты белкового обмена, характеризующие наличие почечной недостаточности и их содержание в крови в норме.    </vt:lpstr>
      <vt:lpstr>  другие методы исследования при заболеваниях почек и мочевыводящих путей.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Расспрос и осмотр больных с заболеваниями органов мочевыделения.</dc:title>
  <dc:creator>Иоанн Златоуст</dc:creator>
  <cp:lastModifiedBy>Ангелина</cp:lastModifiedBy>
  <cp:revision>15</cp:revision>
  <dcterms:created xsi:type="dcterms:W3CDTF">2020-05-05T21:38:44Z</dcterms:created>
  <dcterms:modified xsi:type="dcterms:W3CDTF">2020-05-06T08:49:12Z</dcterms:modified>
</cp:coreProperties>
</file>