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5"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74"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06.05.2020</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06.05.2020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06.05.2020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06.05.2020</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428868"/>
            <a:ext cx="7772400" cy="2184405"/>
          </a:xfrm>
        </p:spPr>
        <p:txBody>
          <a:bodyPr>
            <a:noAutofit/>
          </a:bodyPr>
          <a:lstStyle/>
          <a:p>
            <a:r>
              <a:rPr lang="ru-RU" sz="2800" dirty="0"/>
              <a:t>Тема №8-9: Расспрос и осмотр больных с заболеваниями органов мочевыделения. Перкуссия и пальпация почек и мочевого пузыря. </a:t>
            </a:r>
            <a:br>
              <a:rPr lang="ru-RU" sz="2800" dirty="0"/>
            </a:br>
            <a:r>
              <a:rPr lang="ru-RU" sz="2800" dirty="0"/>
              <a:t>Анализ мочи. Биохимический анализ крови при патологических синдромах. Общие представления о рентгенологических и ультразвуковых методах исследования почек и мочевыводящих путей</a:t>
            </a:r>
          </a:p>
        </p:txBody>
      </p:sp>
      <p:sp>
        <p:nvSpPr>
          <p:cNvPr id="3" name="Подзаголовок 2"/>
          <p:cNvSpPr>
            <a:spLocks noGrp="1"/>
          </p:cNvSpPr>
          <p:nvPr>
            <p:ph type="subTitle" idx="1"/>
          </p:nvPr>
        </p:nvSpPr>
        <p:spPr>
          <a:xfrm>
            <a:off x="2743200" y="5105400"/>
            <a:ext cx="6400800" cy="1752600"/>
          </a:xfrm>
        </p:spPr>
        <p:txBody>
          <a:bodyPr>
            <a:normAutofit fontScale="70000" lnSpcReduction="20000"/>
          </a:bodyPr>
          <a:lstStyle/>
          <a:p>
            <a:pPr algn="r"/>
            <a:r>
              <a:rPr lang="ru-RU" dirty="0"/>
              <a:t>Работу выполнил: </a:t>
            </a:r>
          </a:p>
          <a:p>
            <a:pPr algn="r"/>
            <a:r>
              <a:rPr lang="ru-RU" dirty="0"/>
              <a:t>студент группы 7324 (бригада 8, подгруппа 2)</a:t>
            </a:r>
          </a:p>
          <a:p>
            <a:pPr algn="r"/>
            <a:r>
              <a:rPr lang="ru-RU" dirty="0"/>
              <a:t> Сафиев Давид </a:t>
            </a:r>
            <a:r>
              <a:rPr lang="ru-RU" dirty="0" err="1"/>
              <a:t>Мубаризович</a:t>
            </a:r>
            <a:endParaRPr lang="ru-RU" dirty="0"/>
          </a:p>
          <a:p>
            <a:pPr algn="r"/>
            <a:r>
              <a:rPr lang="ru-RU" dirty="0"/>
              <a:t>ФИО преподавателя: </a:t>
            </a:r>
          </a:p>
          <a:p>
            <a:pPr algn="r"/>
            <a:r>
              <a:rPr lang="ru-RU" dirty="0"/>
              <a:t>Надежда Кулик Александровна</a:t>
            </a:r>
          </a:p>
          <a:p>
            <a:r>
              <a:rPr lang="ru-RU" dirty="0"/>
              <a:t>старший преподаватель, к.м.н. </a:t>
            </a:r>
          </a:p>
          <a:p>
            <a:pPr algn="r"/>
            <a:endParaRPr lang="ru-RU" dirty="0"/>
          </a:p>
          <a:p>
            <a:endParaRPr lang="ru-RU" dirty="0"/>
          </a:p>
          <a:p>
            <a:endParaRPr lang="ru-RU" dirty="0"/>
          </a:p>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00042"/>
            <a:ext cx="8229600" cy="1143000"/>
          </a:xfrm>
        </p:spPr>
        <p:txBody>
          <a:bodyPr>
            <a:noAutofit/>
          </a:bodyPr>
          <a:lstStyle/>
          <a:p>
            <a:r>
              <a:rPr lang="ru-RU" sz="3200" dirty="0"/>
              <a:t>4. Назовите отличительные признаки между отеками почечного и сердечного происхождения.</a:t>
            </a:r>
          </a:p>
        </p:txBody>
      </p:sp>
      <p:sp>
        <p:nvSpPr>
          <p:cNvPr id="3" name="Содержимое 2"/>
          <p:cNvSpPr>
            <a:spLocks noGrp="1"/>
          </p:cNvSpPr>
          <p:nvPr>
            <p:ph idx="1"/>
          </p:nvPr>
        </p:nvSpPr>
        <p:spPr>
          <a:xfrm>
            <a:off x="214282" y="2143116"/>
            <a:ext cx="8929718" cy="5072074"/>
          </a:xfrm>
        </p:spPr>
        <p:txBody>
          <a:bodyPr>
            <a:normAutofit fontScale="55000" lnSpcReduction="20000"/>
          </a:bodyPr>
          <a:lstStyle/>
          <a:p>
            <a:pPr>
              <a:buNone/>
            </a:pPr>
            <a:r>
              <a:rPr lang="ru-RU" dirty="0"/>
              <a:t>В чем состоит отличие почечных отеков от сердечных –выделяют следующие признаки отечности, спровоцированной проблемами с сердцем:</a:t>
            </a:r>
          </a:p>
          <a:p>
            <a:r>
              <a:rPr lang="ru-RU" dirty="0"/>
              <a:t>Прежде всего, будут отекать нижние конечности – излишек жидкости локализуется в голени и стопах, а при принятии горизонтального положения – в области поясничного отдела.</a:t>
            </a:r>
          </a:p>
          <a:p>
            <a:r>
              <a:rPr lang="ru-RU" dirty="0"/>
              <a:t>При проблемах с сердцем кожные покровы в зоне отека будут холодными и приобретают синеватый оттенок.</a:t>
            </a:r>
          </a:p>
          <a:p>
            <a:r>
              <a:rPr lang="ru-RU" dirty="0"/>
              <a:t>Надавливая на место отека – пациент испытывает болевой синдром, а сама отечность – остается неподвижной.</a:t>
            </a:r>
          </a:p>
          <a:p>
            <a:r>
              <a:rPr lang="ru-RU" dirty="0"/>
              <a:t>Беспокоят приступы боли в области грудины и сердечная отдышка, а сам состав мочи – цвет не меняет.</a:t>
            </a:r>
          </a:p>
          <a:p>
            <a:pPr>
              <a:buNone/>
            </a:pPr>
            <a:r>
              <a:rPr lang="ru-RU" dirty="0"/>
              <a:t>И в основном отёки почечного </a:t>
            </a:r>
            <a:r>
              <a:rPr lang="ru-RU" sz="2800" dirty="0"/>
              <a:t>происхождения:</a:t>
            </a:r>
          </a:p>
          <a:p>
            <a:r>
              <a:rPr lang="ru-RU" dirty="0"/>
              <a:t>Локализуются в основном в верхней части туловища, на веках, вокруг глаз. В тяжелых случаях распространяются сверху вниз.</a:t>
            </a:r>
          </a:p>
          <a:p>
            <a:r>
              <a:rPr lang="ru-RU" dirty="0"/>
              <a:t>Отек подвижный. При сдавливании отечной области он может сместиться.</a:t>
            </a:r>
          </a:p>
          <a:p>
            <a:r>
              <a:rPr lang="ru-RU" dirty="0"/>
              <a:t>На ощупь отечная область мало отличается по температуре от других участков кожи. Внешне она немного бледнее.</a:t>
            </a:r>
            <a:br>
              <a:rPr lang="ru-RU" dirty="0"/>
            </a:br>
            <a:r>
              <a:rPr lang="ru-RU" dirty="0"/>
              <a:t> Часто сопровождается нарушениями со стороны выделительной системы (</a:t>
            </a:r>
            <a:r>
              <a:rPr lang="ru-RU" i="1" dirty="0"/>
              <a:t>пониженное количество мочи, боли в пояснице</a:t>
            </a:r>
            <a:r>
              <a:rPr lang="ru-RU" dirty="0"/>
              <a:t>).</a:t>
            </a:r>
          </a:p>
          <a:p>
            <a:r>
              <a:rPr lang="ru-RU" dirty="0"/>
              <a:t>Отек может быстро появиться и быстро исчезнуть (</a:t>
            </a:r>
            <a:r>
              <a:rPr lang="ru-RU" i="1" dirty="0"/>
              <a:t>при улучшении работы почек</a:t>
            </a:r>
            <a:r>
              <a:rPr lang="ru-RU" dirty="0"/>
              <a:t>).</a:t>
            </a:r>
          </a:p>
          <a:p>
            <a:r>
              <a:rPr lang="ru-RU" dirty="0"/>
              <a:t>Присутствуют изменения в анализе мочи (</a:t>
            </a:r>
            <a:r>
              <a:rPr lang="ru-RU" i="1" dirty="0"/>
              <a:t>выделение с мочой белков, электролитов</a:t>
            </a:r>
            <a:r>
              <a:rPr lang="ru-RU" dirty="0"/>
              <a:t>).</a:t>
            </a:r>
            <a:br>
              <a:rPr lang="ru-RU" dirty="0"/>
            </a:br>
            <a:r>
              <a:rPr lang="ru-RU" dirty="0"/>
              <a:t> </a:t>
            </a:r>
            <a:br>
              <a:rPr lang="ru-RU" dirty="0"/>
            </a:br>
            <a:endParaRPr lang="ru-RU" dirty="0"/>
          </a:p>
          <a:p>
            <a:endParaRPr lang="ru-RU" dirty="0"/>
          </a:p>
          <a:p>
            <a:endParaRPr lang="ru-RU" dirty="0"/>
          </a:p>
          <a:p>
            <a:endParaRPr lang="ru-RU" dirty="0"/>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8229600" cy="1143000"/>
          </a:xfrm>
        </p:spPr>
        <p:txBody>
          <a:bodyPr>
            <a:noAutofit/>
          </a:bodyPr>
          <a:lstStyle/>
          <a:p>
            <a:r>
              <a:rPr lang="ru-RU" sz="2800" dirty="0"/>
              <a:t>5. Методика перкуссии и пальпации почек, мочевого пузыря. Аускультация: выслушивание почечных артерий при их стенозе, диагностическое значение</a:t>
            </a:r>
          </a:p>
        </p:txBody>
      </p:sp>
      <p:sp>
        <p:nvSpPr>
          <p:cNvPr id="3" name="Содержимое 2"/>
          <p:cNvSpPr>
            <a:spLocks noGrp="1"/>
          </p:cNvSpPr>
          <p:nvPr>
            <p:ph idx="1"/>
          </p:nvPr>
        </p:nvSpPr>
        <p:spPr>
          <a:xfrm>
            <a:off x="214282" y="2143116"/>
            <a:ext cx="8686800" cy="4565354"/>
          </a:xfrm>
        </p:spPr>
        <p:txBody>
          <a:bodyPr>
            <a:normAutofit fontScale="55000" lnSpcReduction="20000"/>
          </a:bodyPr>
          <a:lstStyle/>
          <a:p>
            <a:pPr>
              <a:buNone/>
            </a:pPr>
            <a:r>
              <a:rPr lang="ru-RU" b="1" i="1" dirty="0"/>
              <a:t>Пальпация почек. </a:t>
            </a:r>
          </a:p>
          <a:p>
            <a:endParaRPr lang="ru-RU" b="1" i="1" dirty="0"/>
          </a:p>
          <a:p>
            <a:pPr>
              <a:buNone/>
            </a:pPr>
            <a:r>
              <a:rPr lang="ru-RU" dirty="0"/>
              <a:t>Почки пальпируют двумя руками (</a:t>
            </a:r>
            <a:r>
              <a:rPr lang="ru-RU" dirty="0" err="1"/>
              <a:t>бимануально</a:t>
            </a:r>
            <a:r>
              <a:rPr lang="ru-RU" dirty="0"/>
              <a:t>) в положении больного лежа на спине (по </a:t>
            </a:r>
            <a:r>
              <a:rPr lang="ru-RU" dirty="0" err="1"/>
              <a:t>В.П.Образцову</a:t>
            </a:r>
            <a:r>
              <a:rPr lang="ru-RU" dirty="0"/>
              <a:t>), а также в вертикаль­ном положении (по С.П.Боткину).</a:t>
            </a:r>
          </a:p>
          <a:p>
            <a:r>
              <a:rPr lang="ru-RU" b="1" dirty="0"/>
              <a:t>I момент пальпации</a:t>
            </a:r>
            <a:r>
              <a:rPr lang="ru-RU" dirty="0"/>
              <a:t>: ладонь левой руки врача накладывают на поясничную область так, чтобы указатель­ный палец находился чуть ниже XII ребра. Согнутые пальцы правой руки устанавливают под реберной дугой </a:t>
            </a:r>
            <a:r>
              <a:rPr lang="ru-RU" dirty="0" err="1"/>
              <a:t>латеральнее</a:t>
            </a:r>
            <a:r>
              <a:rPr lang="ru-RU" dirty="0"/>
              <a:t> наружного края прямых мышц живота.</a:t>
            </a:r>
          </a:p>
          <a:p>
            <a:r>
              <a:rPr lang="ru-RU" b="1" dirty="0"/>
              <a:t>II момент пальпации: </a:t>
            </a:r>
            <a:r>
              <a:rPr lang="ru-RU" dirty="0"/>
              <a:t>во время вдоха сдвигают правой рукой ко­жу вниз и создают кожную складку.</a:t>
            </a:r>
          </a:p>
          <a:p>
            <a:r>
              <a:rPr lang="ru-RU" b="1" dirty="0"/>
              <a:t>III момент пальпации: </a:t>
            </a:r>
            <a:r>
              <a:rPr lang="ru-RU" dirty="0"/>
              <a:t>во время выдоха правую руку погружают в глубь живота, а левой рукой стремятся приблизить кпереди область соответству­ющего фланка.</a:t>
            </a:r>
          </a:p>
          <a:p>
            <a:r>
              <a:rPr lang="ru-RU" b="1" dirty="0"/>
              <a:t>IV момент пальпации </a:t>
            </a:r>
            <a:r>
              <a:rPr lang="ru-RU" dirty="0"/>
              <a:t>: во время глубокого вдоха, когда почка опускается вниз, стремятся захватить почку между двумя сближаемыми руками, и если это удается (обычно лишь при увеличении почки или ее опущении), соскальзывают правой пальпирующей рукой вниз. При этом удается составить представление о консистенции органа, характере поверх­ности почки и о ее болезненности.</a:t>
            </a:r>
          </a:p>
          <a:p>
            <a:pPr>
              <a:buNone/>
            </a:pPr>
            <a:r>
              <a:rPr lang="ru-RU" dirty="0"/>
              <a:t>При прощупывании почки важно определить симптом баллотирования. Если почка пальпируется, то легкий толчок правой руки спереди передается на ладонь левой руки сзади и наоборот.</a:t>
            </a:r>
          </a:p>
          <a:p>
            <a:pPr>
              <a:buNone/>
            </a:pPr>
            <a:r>
              <a:rPr lang="ru-RU" dirty="0"/>
              <a:t>Форма почки, если она прощупывается целиком, чаще всего бобовидная, поверхность - гладкая, консистенция - плотная, болезненность - небольшая в виде неприятного тянущего ощущения, сопровождающегося в некоторых случаях легким </a:t>
            </a:r>
            <a:r>
              <a:rPr lang="ru-RU" dirty="0" err="1"/>
              <a:t>поташниванием</a:t>
            </a:r>
            <a:r>
              <a:rPr lang="ru-RU" dirty="0"/>
              <a:t>. После пальпации опущенной почки в моче иногда появляется белок (симптом </a:t>
            </a:r>
            <a:r>
              <a:rPr lang="ru-RU" dirty="0" err="1"/>
              <a:t>Жебровского</a:t>
            </a:r>
            <a:r>
              <a:rPr lang="ru-RU" dirty="0"/>
              <a:t>) или эритроциты. </a:t>
            </a:r>
            <a:r>
              <a:rPr lang="ru-RU" dirty="0" err="1"/>
              <a:t>Палъпаторная</a:t>
            </a:r>
            <a:r>
              <a:rPr lang="ru-RU" dirty="0"/>
              <a:t> протеинурия. наряду с баллотированием, может служить отличительным признаком почки в сомнительных случаях прощупывания овального плотного тела в брюшной полости.</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071546"/>
            <a:ext cx="8229600" cy="5072074"/>
          </a:xfrm>
        </p:spPr>
        <p:txBody>
          <a:bodyPr>
            <a:normAutofit/>
          </a:bodyPr>
          <a:lstStyle/>
          <a:p>
            <a:pPr>
              <a:buNone/>
            </a:pPr>
            <a:endParaRPr lang="ru-RU" b="1" i="1" dirty="0"/>
          </a:p>
          <a:p>
            <a:pPr>
              <a:buNone/>
            </a:pPr>
            <a:r>
              <a:rPr lang="ru-RU" sz="1900" b="1" i="1" dirty="0"/>
              <a:t>Перкуссия почек</a:t>
            </a:r>
            <a:r>
              <a:rPr lang="ru-RU" sz="1900" dirty="0"/>
              <a:t> </a:t>
            </a:r>
            <a:r>
              <a:rPr lang="ru-RU" sz="1900" b="1" dirty="0"/>
              <a:t>. </a:t>
            </a:r>
          </a:p>
          <a:p>
            <a:r>
              <a:rPr lang="ru-RU" sz="1900" dirty="0"/>
              <a:t>Перкуссия почек ввиду их глубокого топографического расположения не применяется, однако в известной степени к непосредственной перкуссии приближается метод поколачивания области почек. При этом ладонную поверхность левой руки прикладывают к правой или левой половинам поясничной области, а правой рукой, сжатой в кулак, или боковой поверхностью кисти ударяют по тыльной стороне левой руки, вызывая тем самым сотрясение подлежащих тканей. При воспалении околопочечной клетчатки (паранефрит), почечной ткани и лоханок (</a:t>
            </a:r>
            <a:r>
              <a:rPr lang="ru-RU" sz="1900" dirty="0" err="1"/>
              <a:t>пиелонефрит</a:t>
            </a:r>
            <a:r>
              <a:rPr lang="ru-RU" sz="1900" dirty="0"/>
              <a:t>), почечнокаменной болезни это сопровождается болевой реакцией (положительный симптом </a:t>
            </a:r>
            <a:r>
              <a:rPr lang="ru-RU" sz="1900" dirty="0" err="1"/>
              <a:t>Пастернацкого</a:t>
            </a:r>
            <a:r>
              <a:rPr lang="ru-RU" sz="1900" dirty="0"/>
              <a:t>).</a:t>
            </a:r>
          </a:p>
          <a:p>
            <a:endParaRPr lang="ru-RU" dirty="0"/>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1357298"/>
            <a:ext cx="8229600" cy="4143404"/>
          </a:xfrm>
        </p:spPr>
        <p:txBody>
          <a:bodyPr>
            <a:normAutofit/>
          </a:bodyPr>
          <a:lstStyle/>
          <a:p>
            <a:pPr>
              <a:buNone/>
            </a:pPr>
            <a:r>
              <a:rPr lang="ru-RU" sz="1800" b="1" i="1" dirty="0"/>
              <a:t>Аускультация почек.</a:t>
            </a:r>
          </a:p>
          <a:p>
            <a:pPr>
              <a:buNone/>
            </a:pPr>
            <a:endParaRPr lang="ru-RU" sz="1800" b="1" i="1" dirty="0"/>
          </a:p>
          <a:p>
            <a:r>
              <a:rPr lang="ru-RU" sz="1800" dirty="0"/>
              <a:t>Аускультация почек используется для распознавания патологии почечных артерий.</a:t>
            </a:r>
          </a:p>
          <a:p>
            <a:r>
              <a:rPr lang="ru-RU" sz="1800" dirty="0"/>
              <a:t>Места выслушивания почечных артерий: 1) по наружному краю прямых мышц живота от нижнего края X ребра до уровня пупка справа и слева при задержке дыхания после глубокого выдоха; 2) по </a:t>
            </a:r>
            <a:r>
              <a:rPr lang="ru-RU" sz="1800" dirty="0" err="1"/>
              <a:t>паравертебральным</a:t>
            </a:r>
            <a:r>
              <a:rPr lang="ru-RU" sz="1800" dirty="0"/>
              <a:t> линиям на уровне XI – XII грудных и I-II поясничных позвонков при задержке дыхания после глубокого выдоха. У здоровых людей тоны и шумы в этих зонах не выслушиваются. При стенозе почечной артерии может выслушиваться систолический шум. Грубый и продолжительный шум определяется при значительном </a:t>
            </a:r>
            <a:r>
              <a:rPr lang="ru-RU" sz="1800" dirty="0" err="1"/>
              <a:t>атероматозном</a:t>
            </a:r>
            <a:r>
              <a:rPr lang="ru-RU" sz="1800" dirty="0"/>
              <a:t> поражении и аневризме брюшной части аорты, наличии </a:t>
            </a:r>
            <a:r>
              <a:rPr lang="ru-RU" sz="1800" dirty="0" err="1"/>
              <a:t>артерио-венозного</a:t>
            </a:r>
            <a:r>
              <a:rPr lang="ru-RU" sz="1800" dirty="0"/>
              <a:t> шунта сосудов почки.</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357298"/>
            <a:ext cx="8229600" cy="4967302"/>
          </a:xfrm>
        </p:spPr>
        <p:txBody>
          <a:bodyPr>
            <a:normAutofit fontScale="70000" lnSpcReduction="20000"/>
          </a:bodyPr>
          <a:lstStyle/>
          <a:p>
            <a:pPr>
              <a:buNone/>
            </a:pPr>
            <a:r>
              <a:rPr lang="ru-RU" b="1" i="1" dirty="0"/>
              <a:t>Пальпация</a:t>
            </a:r>
            <a:r>
              <a:rPr lang="ru-RU" dirty="0"/>
              <a:t> мочевого пузыря при отсутствии его патологи и переполнения дает отрицательный результат. При длительной задержке мочи в мочевом пузыре последний определяется при ощупывании в виде закругленного эластического тела в надлобковой области живота. Пальпация мочевого пузыря проводится сверху вниз по срединной линии по всем законам глубокой скользящей методической пальпации. Опухоли и камни мочевого пузыря пальпации обычно не доступны, лишь при очень больших размерах и мягкой брюшной стенке иногда удается их прощупать в глубине брюшной полости за лонным сочленением.</a:t>
            </a:r>
          </a:p>
          <a:p>
            <a:pPr>
              <a:buNone/>
            </a:pPr>
            <a:endParaRPr lang="ru-RU" dirty="0"/>
          </a:p>
          <a:p>
            <a:pPr>
              <a:buNone/>
            </a:pPr>
            <a:r>
              <a:rPr lang="ru-RU" dirty="0"/>
              <a:t>Для определения верхней границы мочевого пузыря применяется тихая </a:t>
            </a:r>
            <a:r>
              <a:rPr lang="ru-RU" b="1" i="1" dirty="0"/>
              <a:t>перкуссия</a:t>
            </a:r>
            <a:r>
              <a:rPr lang="ru-RU" dirty="0"/>
              <a:t>, при этом палец-плессиметр передвигают сверху вниз по срединной линии от пупка к лобку. Если мочевой пузырь пуст, то </a:t>
            </a:r>
            <a:r>
              <a:rPr lang="ru-RU" dirty="0" err="1"/>
              <a:t>перкуторный</a:t>
            </a:r>
            <a:r>
              <a:rPr lang="ru-RU" dirty="0"/>
              <a:t> звук в надлобковой области будет тимпанический, если же переполнен – тупым. Переполнение мочевого пузыря наиболее часто связано с нарушением мочеотделения, обусловленного увеличением предстательной железы, при закупорке камнем или сужении мочеиспускательного канала.</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71480"/>
            <a:ext cx="8229600" cy="1143000"/>
          </a:xfrm>
        </p:spPr>
        <p:txBody>
          <a:bodyPr>
            <a:normAutofit/>
          </a:bodyPr>
          <a:lstStyle/>
          <a:p>
            <a:r>
              <a:rPr lang="ru-RU" sz="3600" dirty="0"/>
              <a:t>6. Перечислите основные клинические синдромы при заболеваниях почек.</a:t>
            </a:r>
          </a:p>
        </p:txBody>
      </p:sp>
      <p:sp>
        <p:nvSpPr>
          <p:cNvPr id="3" name="Содержимое 2"/>
          <p:cNvSpPr>
            <a:spLocks noGrp="1"/>
          </p:cNvSpPr>
          <p:nvPr>
            <p:ph idx="1"/>
          </p:nvPr>
        </p:nvSpPr>
        <p:spPr>
          <a:xfrm>
            <a:off x="457200" y="1935480"/>
            <a:ext cx="8229600" cy="4708230"/>
          </a:xfrm>
        </p:spPr>
        <p:txBody>
          <a:bodyPr>
            <a:normAutofit/>
          </a:bodyPr>
          <a:lstStyle/>
          <a:p>
            <a:r>
              <a:rPr lang="ru-RU" sz="1600" i="1" dirty="0"/>
              <a:t>Синдром почечной колики </a:t>
            </a:r>
            <a:r>
              <a:rPr lang="ru-RU" sz="1600" dirty="0"/>
              <a:t>включает: острые боли типичной локализации и иррадиации; </a:t>
            </a:r>
            <a:r>
              <a:rPr lang="ru-RU" sz="1600" dirty="0" err="1"/>
              <a:t>дизурические</a:t>
            </a:r>
            <a:r>
              <a:rPr lang="ru-RU" sz="1600" dirty="0"/>
              <a:t> явления; появление крови в моче.</a:t>
            </a:r>
          </a:p>
          <a:p>
            <a:r>
              <a:rPr lang="ru-RU" sz="1600" i="1" dirty="0"/>
              <a:t>Отечный синдром:</a:t>
            </a:r>
            <a:r>
              <a:rPr lang="ru-RU" sz="1600" dirty="0"/>
              <a:t> отеки, локализующиеся преимущественно на лице; более выражены к утру; сочетаются с бледностью кожи.</a:t>
            </a:r>
          </a:p>
          <a:p>
            <a:r>
              <a:rPr lang="ru-RU" sz="1600" i="1" dirty="0"/>
              <a:t>Нефротический синдром:</a:t>
            </a:r>
            <a:r>
              <a:rPr lang="ru-RU" sz="1600" dirty="0"/>
              <a:t> резко выраженные отеки, вплоть до анасарки; значительная протеинурия (3,5-5 граммов белка в моче за сутки и более); </a:t>
            </a:r>
            <a:r>
              <a:rPr lang="ru-RU" sz="1600" dirty="0" err="1"/>
              <a:t>цилиндрурия</a:t>
            </a:r>
            <a:r>
              <a:rPr lang="ru-RU" sz="1600" dirty="0"/>
              <a:t>; повышение уровня холестерина в крови, </a:t>
            </a:r>
            <a:r>
              <a:rPr lang="ru-RU" sz="1600" dirty="0" err="1"/>
              <a:t>гипопротеинемия</a:t>
            </a:r>
            <a:r>
              <a:rPr lang="ru-RU" sz="1600" dirty="0"/>
              <a:t> (снижение уровня альбуминов в крови).</a:t>
            </a:r>
          </a:p>
          <a:p>
            <a:r>
              <a:rPr lang="ru-RU" sz="1600" i="1" dirty="0"/>
              <a:t>Нефритический синдром:</a:t>
            </a:r>
            <a:r>
              <a:rPr lang="ru-RU" sz="1600" dirty="0"/>
              <a:t> почечная АГ; отеки; протеинурия; </a:t>
            </a:r>
            <a:r>
              <a:rPr lang="ru-RU" sz="1600" dirty="0" err="1"/>
              <a:t>лейкоцитурия</a:t>
            </a:r>
            <a:r>
              <a:rPr lang="ru-RU" sz="1600" dirty="0"/>
              <a:t>.</a:t>
            </a:r>
          </a:p>
          <a:p>
            <a:r>
              <a:rPr lang="ru-RU" sz="1600" i="1" dirty="0"/>
              <a:t>Синдром хронической почечной недостаточности (уремический синдром):</a:t>
            </a:r>
            <a:r>
              <a:rPr lang="ru-RU" sz="1600" dirty="0"/>
              <a:t> повышение мочевины и </a:t>
            </a:r>
            <a:r>
              <a:rPr lang="ru-RU" sz="1600" dirty="0" err="1"/>
              <a:t>креатинина</a:t>
            </a:r>
            <a:r>
              <a:rPr lang="ru-RU" sz="1600" dirty="0"/>
              <a:t> в крови; анемия, почечная АГ, нарушения диуреза: </a:t>
            </a:r>
            <a:r>
              <a:rPr lang="ru-RU" sz="1600" dirty="0" err="1"/>
              <a:t>олигурия</a:t>
            </a:r>
            <a:r>
              <a:rPr lang="ru-RU" sz="1600" dirty="0"/>
              <a:t> вплоть до анурии, </a:t>
            </a:r>
            <a:r>
              <a:rPr lang="ru-RU" sz="1600" dirty="0" err="1"/>
              <a:t>изогипостенурия</a:t>
            </a:r>
            <a:r>
              <a:rPr lang="ru-RU" sz="1600" dirty="0"/>
              <a:t>, </a:t>
            </a:r>
            <a:r>
              <a:rPr lang="ru-RU" sz="1600" dirty="0" err="1"/>
              <a:t>никтурия</a:t>
            </a:r>
            <a:r>
              <a:rPr lang="ru-RU" sz="1600" dirty="0"/>
              <a:t>; зуд кожи, расчесы; тошнота, рвота; запах мочевины изо рта; уремическая энцефалопатия вплоть до комы.</a:t>
            </a:r>
          </a:p>
          <a:p>
            <a:r>
              <a:rPr lang="ru-RU" sz="1600" i="1" dirty="0"/>
              <a:t>Мочевой синдром</a:t>
            </a:r>
            <a:r>
              <a:rPr lang="ru-RU" sz="1600" dirty="0"/>
              <a:t> (изменения состава мочи): протеинурия, гематурия, </a:t>
            </a:r>
            <a:r>
              <a:rPr lang="ru-RU" sz="1600" dirty="0" err="1"/>
              <a:t>лейкоцитурия</a:t>
            </a:r>
            <a:r>
              <a:rPr lang="ru-RU" sz="1600" dirty="0"/>
              <a:t>, </a:t>
            </a:r>
            <a:r>
              <a:rPr lang="ru-RU" sz="1600" dirty="0" err="1"/>
              <a:t>цилиндрурия</a:t>
            </a:r>
            <a:r>
              <a:rPr lang="ru-RU" sz="1600" dirty="0"/>
              <a:t>. Выявляется по результатам общего анализа мочи, анализа мочи по Нечипоренко, суточному исследованию мочи на протеинурию.</a:t>
            </a: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8229600" cy="1143000"/>
          </a:xfrm>
        </p:spPr>
        <p:txBody>
          <a:bodyPr>
            <a:normAutofit/>
          </a:bodyPr>
          <a:lstStyle/>
          <a:p>
            <a:r>
              <a:rPr lang="ru-RU" sz="3200" dirty="0"/>
              <a:t>7. Перечислите степени ощущения почек и их характеристика.</a:t>
            </a:r>
          </a:p>
        </p:txBody>
      </p:sp>
      <p:sp>
        <p:nvSpPr>
          <p:cNvPr id="3" name="Содержимое 2"/>
          <p:cNvSpPr>
            <a:spLocks noGrp="1"/>
          </p:cNvSpPr>
          <p:nvPr>
            <p:ph idx="1"/>
          </p:nvPr>
        </p:nvSpPr>
        <p:spPr>
          <a:xfrm>
            <a:off x="428596" y="2000240"/>
            <a:ext cx="8229600" cy="4389120"/>
          </a:xfrm>
        </p:spPr>
        <p:txBody>
          <a:bodyPr>
            <a:normAutofit fontScale="85000" lnSpcReduction="20000"/>
          </a:bodyPr>
          <a:lstStyle/>
          <a:p>
            <a:pPr>
              <a:buNone/>
            </a:pPr>
            <a:r>
              <a:rPr lang="ru-RU" dirty="0"/>
              <a:t>Различают три степени опущения почек (А. </a:t>
            </a:r>
            <a:r>
              <a:rPr lang="ru-RU" dirty="0" err="1"/>
              <a:t>А.Шелагуров</a:t>
            </a:r>
            <a:r>
              <a:rPr lang="ru-RU" dirty="0"/>
              <a:t>. 1964).</a:t>
            </a:r>
          </a:p>
          <a:p>
            <a:r>
              <a:rPr lang="en-US" dirty="0"/>
              <a:t>I </a:t>
            </a:r>
            <a:r>
              <a:rPr lang="ru-RU" dirty="0"/>
              <a:t>степень - прощупываемая почка (</a:t>
            </a:r>
            <a:r>
              <a:rPr lang="ru-RU" dirty="0" err="1"/>
              <a:t>ren</a:t>
            </a:r>
            <a:r>
              <a:rPr lang="ru-RU" dirty="0"/>
              <a:t>. </a:t>
            </a:r>
            <a:r>
              <a:rPr lang="ru-RU" dirty="0" err="1"/>
              <a:t>palpabilis</a:t>
            </a:r>
            <a:r>
              <a:rPr lang="ru-RU" dirty="0"/>
              <a:t>). характеризуется прощупыванием только нижнего ее полюса. </a:t>
            </a:r>
            <a:r>
              <a:rPr lang="ru-RU" dirty="0" err="1"/>
              <a:t>Смещасмость</a:t>
            </a:r>
            <a:r>
              <a:rPr lang="ru-RU" dirty="0"/>
              <a:t> почки небольшая.</a:t>
            </a:r>
          </a:p>
          <a:p>
            <a:r>
              <a:rPr lang="en-US" dirty="0"/>
              <a:t>II </a:t>
            </a:r>
            <a:r>
              <a:rPr lang="ru-RU" dirty="0"/>
              <a:t>степень - подвижная почка (</a:t>
            </a:r>
            <a:r>
              <a:rPr lang="ru-RU" dirty="0" err="1"/>
              <a:t>ren</a:t>
            </a:r>
            <a:r>
              <a:rPr lang="ru-RU" dirty="0"/>
              <a:t>. </a:t>
            </a:r>
            <a:r>
              <a:rPr lang="ru-RU" dirty="0" err="1"/>
              <a:t>mobilis</a:t>
            </a:r>
            <a:r>
              <a:rPr lang="ru-RU" dirty="0"/>
              <a:t>). При этом почка определяется целиком, легко смещается, не переходя, за белую линию живота.</a:t>
            </a:r>
          </a:p>
          <a:p>
            <a:r>
              <a:rPr lang="ru-RU" dirty="0"/>
              <a:t>Ш степень - блуждающая почка (</a:t>
            </a:r>
            <a:r>
              <a:rPr lang="ru-RU" dirty="0" err="1"/>
              <a:t>ren</a:t>
            </a:r>
            <a:r>
              <a:rPr lang="ru-RU" dirty="0"/>
              <a:t>. </a:t>
            </a:r>
            <a:r>
              <a:rPr lang="ru-RU" dirty="0" err="1"/>
              <a:t>migrans</a:t>
            </a:r>
            <a:r>
              <a:rPr lang="ru-RU" dirty="0"/>
              <a:t>), характеризуется свободным перемещением пальпируемой почки в брюшной полости в различных направлениях, в том числе за линию позвоночника в противоположную от естественного положения сторону. Она легко возвращается в свое ложе, хотя очень редко там находится. Чаще всего блуждающая ночка бывает двусторонней.</a:t>
            </a: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8229600" cy="846980"/>
          </a:xfrm>
        </p:spPr>
        <p:txBody>
          <a:bodyPr>
            <a:normAutofit/>
          </a:bodyPr>
          <a:lstStyle/>
          <a:p>
            <a:r>
              <a:rPr lang="ru-RU" sz="3200" dirty="0"/>
              <a:t>8. Общий анализ мочи, интерпретация.</a:t>
            </a:r>
          </a:p>
        </p:txBody>
      </p:sp>
      <p:sp>
        <p:nvSpPr>
          <p:cNvPr id="3" name="Содержимое 2"/>
          <p:cNvSpPr>
            <a:spLocks noGrp="1"/>
          </p:cNvSpPr>
          <p:nvPr>
            <p:ph idx="1"/>
          </p:nvPr>
        </p:nvSpPr>
        <p:spPr>
          <a:xfrm>
            <a:off x="428596" y="1643050"/>
            <a:ext cx="8229600" cy="4389120"/>
          </a:xfrm>
        </p:spPr>
        <p:txBody>
          <a:bodyPr>
            <a:normAutofit fontScale="62500" lnSpcReduction="20000"/>
          </a:bodyPr>
          <a:lstStyle/>
          <a:p>
            <a:pPr>
              <a:buNone/>
            </a:pPr>
            <a:r>
              <a:rPr lang="ru-RU" b="1" dirty="0"/>
              <a:t>Общий анализ мочи</a:t>
            </a:r>
            <a:r>
              <a:rPr lang="ru-RU" dirty="0"/>
              <a:t> должен проводиться у всех больных независимо от характера их заболевания. Для общего анализа необходимо 100 - 200 мл первой утренней мочи, которую собирают в чистую сухую стеклянную посуду. Перед забором мочи необходим туалет наружных половых органов или взятие мочи катетером. Количественное определение составных частей мочи (например, сахара при сахарном диабете) производят из суточного количества мочи. Мочу собирают за сутки в один сосуд, измерив общее количество, направляют на исследование 100 - 150 мл мочи.</a:t>
            </a:r>
            <a:br>
              <a:rPr lang="ru-RU" dirty="0"/>
            </a:br>
            <a:r>
              <a:rPr lang="ru-RU" dirty="0"/>
              <a:t>Для бактериологического анализа достаточно 10 мл мочи, собранной в стерильную пробирку, стерильным катетером.</a:t>
            </a:r>
          </a:p>
          <a:p>
            <a:pPr>
              <a:buNone/>
            </a:pPr>
            <a:endParaRPr lang="ru-RU" dirty="0"/>
          </a:p>
          <a:p>
            <a:pPr>
              <a:buNone/>
            </a:pPr>
            <a:r>
              <a:rPr lang="ru-RU" b="1" dirty="0"/>
              <a:t>Общий анализ мочи</a:t>
            </a:r>
            <a:r>
              <a:rPr lang="ru-RU" dirty="0"/>
              <a:t> предусматривает исследование цвета, прозрачности, удельного веса, показателя кислотности, а также присутствия в моче ряда веществ – белка, желчных пигментов, глюкозы, кетоновых тел, гемоглобина, неорганических веществ и форменных элементов крови – эритроцитов, лейкоцитов, также клеток, выстилающих мочевые пути (эпителиальные клетки или их остатки – цилиндры).</a:t>
            </a:r>
            <a:br>
              <a:rPr lang="ru-RU" dirty="0"/>
            </a:br>
            <a:r>
              <a:rPr lang="ru-RU" dirty="0"/>
              <a:t>Существует также и </a:t>
            </a:r>
            <a:r>
              <a:rPr lang="ru-RU" b="1" dirty="0"/>
              <a:t>биохимический анализ мочи</a:t>
            </a:r>
            <a:r>
              <a:rPr lang="ru-RU" dirty="0"/>
              <a:t>, при котором определяют уровень таких веществ как мочевина, </a:t>
            </a:r>
            <a:r>
              <a:rPr lang="ru-RU" dirty="0" err="1"/>
              <a:t>креатинин</a:t>
            </a:r>
            <a:r>
              <a:rPr lang="ru-RU" dirty="0"/>
              <a:t>, креатин, мочевая кислота, аминокислоты, а также ферментов – амилазы, </a:t>
            </a:r>
            <a:r>
              <a:rPr lang="ru-RU" dirty="0" err="1"/>
              <a:t>лактатдегидрогеназы</a:t>
            </a:r>
            <a:r>
              <a:rPr lang="ru-RU" dirty="0"/>
              <a:t>. С помощью специальных методов в моче можно обнаружить и определить уровень некоторых гормонов, что имеет значение в диагностике эндокринных заболеваний.</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457200" y="1142984"/>
            <a:ext cx="8229600" cy="5181616"/>
          </a:xfrm>
        </p:spPr>
        <p:txBody>
          <a:bodyPr>
            <a:normAutofit fontScale="62500" lnSpcReduction="20000"/>
          </a:bodyPr>
          <a:lstStyle/>
          <a:p>
            <a:pPr>
              <a:buNone/>
            </a:pPr>
            <a:r>
              <a:rPr lang="ru-RU" dirty="0"/>
              <a:t>Расшифровка общего анализа мочи предполагает описание мочи по следующим показателям:</a:t>
            </a:r>
          </a:p>
          <a:p>
            <a:r>
              <a:rPr lang="ru-RU" dirty="0"/>
              <a:t>прозрачность;</a:t>
            </a:r>
          </a:p>
          <a:p>
            <a:r>
              <a:rPr lang="ru-RU" dirty="0"/>
              <a:t>цвет;</a:t>
            </a:r>
          </a:p>
          <a:p>
            <a:r>
              <a:rPr lang="ru-RU" dirty="0"/>
              <a:t>удельный вес и показатель кислотности.</a:t>
            </a:r>
          </a:p>
          <a:p>
            <a:r>
              <a:rPr lang="ru-RU" dirty="0"/>
              <a:t>Затем оценивается наличие в моче специфических веществ, таких как:</a:t>
            </a:r>
          </a:p>
          <a:p>
            <a:r>
              <a:rPr lang="ru-RU" dirty="0"/>
              <a:t>белок;</a:t>
            </a:r>
          </a:p>
          <a:p>
            <a:r>
              <a:rPr lang="ru-RU" dirty="0"/>
              <a:t>глюкоза;</a:t>
            </a:r>
          </a:p>
          <a:p>
            <a:r>
              <a:rPr lang="ru-RU" dirty="0"/>
              <a:t>желчные пигменты;</a:t>
            </a:r>
          </a:p>
          <a:p>
            <a:r>
              <a:rPr lang="ru-RU" dirty="0"/>
              <a:t>кетоновые тела;</a:t>
            </a:r>
          </a:p>
          <a:p>
            <a:r>
              <a:rPr lang="ru-RU" dirty="0"/>
              <a:t>гемоглобин;</a:t>
            </a:r>
          </a:p>
          <a:p>
            <a:r>
              <a:rPr lang="ru-RU" dirty="0"/>
              <a:t>неорганические вещества;</a:t>
            </a:r>
          </a:p>
          <a:p>
            <a:r>
              <a:rPr lang="ru-RU" dirty="0"/>
              <a:t>клетки крови (лейкоциты, эритроциты и др.), а также клеток, встречающихся в мочеполовых путях (эпителий и его производные – цилиндры).</a:t>
            </a:r>
          </a:p>
          <a:p>
            <a:r>
              <a:rPr lang="ru-RU" dirty="0"/>
              <a:t>Назначается данная процедура в случае:</a:t>
            </a:r>
          </a:p>
          <a:p>
            <a:r>
              <a:rPr lang="ru-RU" dirty="0"/>
              <a:t>вспомогательного изучения работы мочевыделительной системы (анализ мочи может назначаться и при патологиях, связанных с другими органами);</a:t>
            </a:r>
          </a:p>
          <a:p>
            <a:r>
              <a:rPr lang="ru-RU" dirty="0"/>
              <a:t>наблюдения за развитием болезней и проверки качества их лечения;</a:t>
            </a:r>
          </a:p>
          <a:p>
            <a:r>
              <a:rPr lang="ru-RU" dirty="0"/>
              <a:t>диагностики патологий мочевыделительной системы;</a:t>
            </a:r>
          </a:p>
          <a:p>
            <a:r>
              <a:rPr lang="ru-RU" dirty="0"/>
              <a:t>профилактического осмотра.</a:t>
            </a:r>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071546"/>
            <a:ext cx="8472518" cy="5786454"/>
          </a:xfrm>
        </p:spPr>
        <p:txBody>
          <a:bodyPr>
            <a:normAutofit fontScale="47500" lnSpcReduction="20000"/>
          </a:bodyPr>
          <a:lstStyle/>
          <a:p>
            <a:pPr>
              <a:buNone/>
            </a:pPr>
            <a:r>
              <a:rPr lang="ru-RU" dirty="0"/>
              <a:t>Далее рассмотрим каждый пункт по отдельности.</a:t>
            </a:r>
          </a:p>
          <a:p>
            <a:br>
              <a:rPr lang="ru-RU" dirty="0"/>
            </a:br>
            <a:r>
              <a:rPr lang="ru-RU" dirty="0"/>
              <a:t>1.</a:t>
            </a:r>
            <a:r>
              <a:rPr lang="ru-RU" b="1" dirty="0"/>
              <a:t>Количество мочи</a:t>
            </a:r>
            <a:br>
              <a:rPr lang="ru-RU" dirty="0"/>
            </a:br>
            <a:r>
              <a:rPr lang="ru-RU" dirty="0"/>
              <a:t>Диурез — объём мочи, образуемый за определённый промежуток времени (суточный или минутный диурез).</a:t>
            </a:r>
            <a:br>
              <a:rPr lang="ru-RU" dirty="0"/>
            </a:br>
            <a:r>
              <a:rPr lang="ru-RU" b="1" dirty="0"/>
              <a:t>Количество мочи</a:t>
            </a:r>
            <a:r>
              <a:rPr lang="ru-RU" dirty="0"/>
              <a:t> на </a:t>
            </a:r>
            <a:r>
              <a:rPr lang="ru-RU" b="1" dirty="0"/>
              <a:t>общий анализ мочи</a:t>
            </a:r>
            <a:r>
              <a:rPr lang="ru-RU" dirty="0"/>
              <a:t> (обычно 150–200 мл) не позволяет делать каких-либо умозаключений о нарушениях суточного диуреза. </a:t>
            </a:r>
            <a:r>
              <a:rPr lang="ru-RU" b="1" dirty="0"/>
              <a:t>Количество мочи</a:t>
            </a:r>
            <a:r>
              <a:rPr lang="ru-RU" dirty="0"/>
              <a:t> на </a:t>
            </a:r>
            <a:r>
              <a:rPr lang="ru-RU" b="1" dirty="0"/>
              <a:t>общий анализ мочи</a:t>
            </a:r>
            <a:r>
              <a:rPr lang="ru-RU" dirty="0"/>
              <a:t> влияет только на возможность определения </a:t>
            </a:r>
            <a:r>
              <a:rPr lang="ru-RU" b="1" dirty="0"/>
              <a:t>удельного веса мочи</a:t>
            </a:r>
            <a:r>
              <a:rPr lang="ru-RU" dirty="0"/>
              <a:t> (относительной плотности).</a:t>
            </a:r>
            <a:br>
              <a:rPr lang="ru-RU" dirty="0"/>
            </a:br>
            <a:r>
              <a:rPr lang="ru-RU" dirty="0"/>
              <a:t>Например, для определения </a:t>
            </a:r>
            <a:r>
              <a:rPr lang="ru-RU" b="1" dirty="0"/>
              <a:t>удельного веса мочи</a:t>
            </a:r>
            <a:r>
              <a:rPr lang="ru-RU" dirty="0"/>
              <a:t> при помощи урометра требуется не менее 100 мл мочи. При определении </a:t>
            </a:r>
            <a:r>
              <a:rPr lang="ru-RU" b="1" dirty="0"/>
              <a:t>удельного веса</a:t>
            </a:r>
            <a:r>
              <a:rPr lang="ru-RU" dirty="0"/>
              <a:t> при помощи </a:t>
            </a:r>
            <a:r>
              <a:rPr lang="ru-RU" dirty="0" err="1"/>
              <a:t>тест-полосок</a:t>
            </a:r>
            <a:r>
              <a:rPr lang="ru-RU" dirty="0"/>
              <a:t> можно обойтись и меньшим количеством мочи, но не менее 15 мл.</a:t>
            </a:r>
          </a:p>
          <a:p>
            <a:r>
              <a:rPr lang="ru-RU" dirty="0"/>
              <a:t>2.</a:t>
            </a:r>
            <a:r>
              <a:rPr lang="ru-RU" b="1" dirty="0"/>
              <a:t>Цвет мочи</a:t>
            </a:r>
            <a:r>
              <a:rPr lang="ru-RU" dirty="0"/>
              <a:t> в норме колеблется от светло-жёлтого до насыщенно-жёлтого. Окраска мочи зависит от содержания в ней пигментов: </a:t>
            </a:r>
            <a:r>
              <a:rPr lang="ru-RU" dirty="0" err="1"/>
              <a:t>урохрома</a:t>
            </a:r>
            <a:r>
              <a:rPr lang="ru-RU" dirty="0"/>
              <a:t>, </a:t>
            </a:r>
            <a:r>
              <a:rPr lang="ru-RU" dirty="0" err="1"/>
              <a:t>уроэритрина</a:t>
            </a:r>
            <a:r>
              <a:rPr lang="ru-RU" dirty="0"/>
              <a:t>. Интенсивность цвета мочи зависит от количества выделенной мочи и её удельного веса. </a:t>
            </a:r>
            <a:r>
              <a:rPr lang="ru-RU" b="1" dirty="0"/>
              <a:t>Моча</a:t>
            </a:r>
            <a:r>
              <a:rPr lang="ru-RU" dirty="0"/>
              <a:t> насыщенного жёлтого цвета обычно концентрированная, выделяется в небольшом количестве и имеет высокий </a:t>
            </a:r>
            <a:r>
              <a:rPr lang="ru-RU" b="1" dirty="0"/>
              <a:t>удельный вес</a:t>
            </a:r>
            <a:r>
              <a:rPr lang="ru-RU" dirty="0"/>
              <a:t>. Очень светлая </a:t>
            </a:r>
            <a:r>
              <a:rPr lang="ru-RU" b="1" dirty="0"/>
              <a:t>моча</a:t>
            </a:r>
            <a:r>
              <a:rPr lang="ru-RU" dirty="0"/>
              <a:t> мало концентрированная, имеет низкий </a:t>
            </a:r>
            <a:r>
              <a:rPr lang="ru-RU" b="1" dirty="0"/>
              <a:t>удельный вес</a:t>
            </a:r>
            <a:r>
              <a:rPr lang="ru-RU" dirty="0"/>
              <a:t> и выделяется в большом количестве. Также </a:t>
            </a:r>
            <a:r>
              <a:rPr lang="ru-RU" b="1" dirty="0"/>
              <a:t>цвет мочи</a:t>
            </a:r>
            <a:r>
              <a:rPr lang="ru-RU" dirty="0"/>
              <a:t> может быть от зелёно-жёлтого до цвета «пива» из-за присутствия желчных пигментов, цвета «мясных помоев» - от наличия примесей крови, гемоглобина. </a:t>
            </a:r>
            <a:r>
              <a:rPr lang="ru-RU" b="1" dirty="0"/>
              <a:t>Цвет мочи</a:t>
            </a:r>
            <a:r>
              <a:rPr lang="ru-RU" dirty="0"/>
              <a:t> меняется вследствие приёма некоторых лекарственных препаратов: красный на фоне приёма </a:t>
            </a:r>
            <a:r>
              <a:rPr lang="ru-RU" dirty="0" err="1"/>
              <a:t>рифампицина</a:t>
            </a:r>
            <a:r>
              <a:rPr lang="ru-RU" dirty="0"/>
              <a:t>, пирамидона; тёмно-бурый или чёрный из-за приёма нафтола.</a:t>
            </a:r>
          </a:p>
          <a:p>
            <a:r>
              <a:rPr lang="ru-RU" dirty="0"/>
              <a:t>3.</a:t>
            </a:r>
            <a:r>
              <a:rPr lang="ru-RU" b="1" dirty="0"/>
              <a:t>Прозрачность мочи.</a:t>
            </a:r>
            <a:r>
              <a:rPr lang="ru-RU" dirty="0"/>
              <a:t> В норме </a:t>
            </a:r>
            <a:r>
              <a:rPr lang="ru-RU" dirty="0" err="1"/>
              <a:t>свежевыпущенная</a:t>
            </a:r>
            <a:r>
              <a:rPr lang="ru-RU" dirty="0"/>
              <a:t> моча прозрачная. Существуют следующие градации определения прозрачности мочи: полная, </a:t>
            </a:r>
            <a:r>
              <a:rPr lang="ru-RU" dirty="0" err="1"/>
              <a:t>неполная,мутная</a:t>
            </a:r>
            <a:r>
              <a:rPr lang="ru-RU" dirty="0"/>
              <a:t>. Помутнение может быть обусловлено наличием эритроцитов, лейкоцитов, эпителия, бактерий, жировых капель, выпадения в осадок солей. В случаях, </a:t>
            </a:r>
            <a:r>
              <a:rPr lang="ru-RU" dirty="0" err="1"/>
              <a:t>когда</a:t>
            </a:r>
            <a:r>
              <a:rPr lang="ru-RU" b="1" dirty="0" err="1"/>
              <a:t>моча</a:t>
            </a:r>
            <a:r>
              <a:rPr lang="ru-RU" dirty="0"/>
              <a:t> бывает мутной, следует выяснить, выделяется ли она сразу же мутной, или же это помутнение наступает через некоторое время после стояния.</a:t>
            </a:r>
            <a:br>
              <a:rPr lang="ru-RU" dirty="0"/>
            </a:br>
            <a:r>
              <a:rPr lang="ru-RU" dirty="0"/>
              <a:t>Мутность мочи, отмечаемая непосредственно после мочеиспускания, зависит от наличия в ней патологических элементов: лейкоцитов (гноя), бактерий или фосфатов. В первом случае, как иногда и при бактериурии, муть не проходит ни после подогревания, ни после тщательной фильтрации мочи. Муть, вызванная присутствием фосфатов, исчезает от прибавления уксусной кислоты. </a:t>
            </a:r>
            <a:r>
              <a:rPr lang="ru-RU" b="1" dirty="0"/>
              <a:t>Моча</a:t>
            </a:r>
            <a:r>
              <a:rPr lang="ru-RU" dirty="0"/>
              <a:t> бывает мутно-молочного цвета при хилурии, что в некоторых случаях наблюдается у лиц пожилого возраста.</a:t>
            </a:r>
            <a:br>
              <a:rPr lang="ru-RU" dirty="0"/>
            </a:br>
            <a:r>
              <a:rPr lang="ru-RU" dirty="0"/>
              <a:t>Муть, образующаяся при стоянии мочи, чаще всего зависит от </a:t>
            </a:r>
            <a:r>
              <a:rPr lang="ru-RU" dirty="0" err="1"/>
              <a:t>уратов</a:t>
            </a:r>
            <a:r>
              <a:rPr lang="ru-RU" dirty="0"/>
              <a:t> и просветляется при нагревании. При значительном содержании </a:t>
            </a:r>
            <a:r>
              <a:rPr lang="ru-RU" dirty="0" err="1"/>
              <a:t>уратов</a:t>
            </a:r>
            <a:r>
              <a:rPr lang="ru-RU" dirty="0"/>
              <a:t> последние выпадают иногда в осадок, окрашенный в желтовато-коричневый или розовый цвет.</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8501122" cy="1428752"/>
          </a:xfrm>
        </p:spPr>
        <p:txBody>
          <a:bodyPr>
            <a:normAutofit fontScale="90000"/>
          </a:bodyPr>
          <a:lstStyle/>
          <a:p>
            <a:r>
              <a:rPr lang="ru-RU" sz="4000" dirty="0"/>
              <a:t>1. Назовите основные жалобы при заболеваниях почек и мочевыводящих путей.</a:t>
            </a:r>
          </a:p>
        </p:txBody>
      </p:sp>
      <p:sp>
        <p:nvSpPr>
          <p:cNvPr id="3" name="Содержимое 2"/>
          <p:cNvSpPr>
            <a:spLocks noGrp="1"/>
          </p:cNvSpPr>
          <p:nvPr>
            <p:ph idx="1"/>
          </p:nvPr>
        </p:nvSpPr>
        <p:spPr>
          <a:xfrm>
            <a:off x="500034" y="1785926"/>
            <a:ext cx="8072494" cy="5072074"/>
          </a:xfrm>
        </p:spPr>
        <p:txBody>
          <a:bodyPr>
            <a:normAutofit fontScale="55000" lnSpcReduction="20000"/>
          </a:bodyPr>
          <a:lstStyle/>
          <a:p>
            <a:r>
              <a:rPr lang="ru-RU" dirty="0"/>
              <a:t>К патологическим субъективным проявлениям заболеваний органов мочевыделения относятся: боли; расстройства мочеотделения; изменения цвета мочи; отеки; жалобы, связанные с повышением артериального давления, часто встречающимся при патологии почек; жалобы, возникающие при почечной недостаточности. </a:t>
            </a:r>
          </a:p>
          <a:p>
            <a:pPr>
              <a:buNone/>
            </a:pPr>
            <a:r>
              <a:rPr lang="ru-RU" b="1" i="1" dirty="0"/>
              <a:t>Боли</a:t>
            </a:r>
            <a:r>
              <a:rPr lang="ru-RU" dirty="0"/>
              <a:t>. Боли в поясничной области в зависимости от причин, их вызывающих, имеют качественные различия. Так, болевой синдром при остром и хроническом </a:t>
            </a:r>
            <a:r>
              <a:rPr lang="ru-RU" dirty="0" err="1"/>
              <a:t>гломерулонефрите</a:t>
            </a:r>
            <a:r>
              <a:rPr lang="ru-RU" dirty="0"/>
              <a:t> выражен слабо или может отсутствовать. Причиной болевых ощущений в поясничной области в этих случаях является постепенное растяжение капсулы почек вследствие воспалительного набухания почечной ткани; более острые боли проявляются при инфаркте почки, они бывают обусловлены быстрым и сильным растяжением почечной капсулы. </a:t>
            </a:r>
          </a:p>
          <a:p>
            <a:r>
              <a:rPr lang="ru-RU" dirty="0"/>
              <a:t>Приступообразные, интенсивные боли в поясничной области с иррадиацией по ходу мочеточника, в половые органы, по медиальной поверхности бедра носят название почечной колики. Причиной ее является нарушение оттока мочи, которое может возникнуть при закупорке мочеточника камнем, кровяным сгустком, при блуждающей почке (возможный перегиб мочеточника). Вследствие задержки мочи происходит растяжение мочеточника (выше блока), лоханки. Это растяжение, а также спастическое рефлекторное сокращение гладкой мускулатуры в мочевыводящих путях приводят к раздражению заложенных в них нервных окончаний и служат причиной чрезвычайно сильных болей. </a:t>
            </a:r>
          </a:p>
          <a:p>
            <a:r>
              <a:rPr lang="ru-RU" dirty="0"/>
              <a:t>Интенсивная боль постоянного характера в поясничной области, отдающая в подреберье, беспокоит больных при воспалении околопочечной клетчатки. Боль уменьшается при сгибании ноги а тазобедренном суставе на стороне поражения и усиливается при попытке вытянуть эту ногу.</a:t>
            </a:r>
          </a:p>
          <a:p>
            <a:r>
              <a:rPr lang="ru-RU" dirty="0"/>
              <a:t>При заболеваниях мочевого пузыря часто беспокоят тупые боли в надлобковой области, в некоторых случаях они локализуются в крестце. </a:t>
            </a:r>
          </a:p>
          <a:p>
            <a:r>
              <a:rPr lang="ru-RU" dirty="0"/>
              <a:t>При воспалении мочеиспускательного канала боли появляются во время мочеиспускания, но и без него больные нередко ощущают жжение, особенно в области наружного отверстия канала.</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785794"/>
            <a:ext cx="8229600" cy="6000792"/>
          </a:xfrm>
        </p:spPr>
        <p:txBody>
          <a:bodyPr>
            <a:normAutofit fontScale="62500" lnSpcReduction="20000"/>
          </a:bodyPr>
          <a:lstStyle/>
          <a:p>
            <a:r>
              <a:rPr lang="ru-RU" dirty="0"/>
              <a:t>4. </a:t>
            </a:r>
            <a:r>
              <a:rPr lang="ru-RU" b="1" dirty="0"/>
              <a:t>Запах мочи.</a:t>
            </a:r>
            <a:r>
              <a:rPr lang="ru-RU" dirty="0"/>
              <a:t> Свежая моча не имеет неприятного запаха. Диагностическое значение </a:t>
            </a:r>
            <a:r>
              <a:rPr lang="ru-RU" b="1" dirty="0"/>
              <a:t>запаха мочи</a:t>
            </a:r>
            <a:r>
              <a:rPr lang="ru-RU" dirty="0"/>
              <a:t> очень незначительно.</a:t>
            </a:r>
            <a:br>
              <a:rPr lang="ru-RU" dirty="0"/>
            </a:br>
            <a:r>
              <a:rPr lang="ru-RU" dirty="0"/>
              <a:t>Аммиачный </a:t>
            </a:r>
            <a:r>
              <a:rPr lang="ru-RU" b="1" dirty="0"/>
              <a:t>запах мочи</a:t>
            </a:r>
            <a:br>
              <a:rPr lang="ru-RU" dirty="0"/>
            </a:br>
            <a:r>
              <a:rPr lang="ru-RU" dirty="0"/>
              <a:t>Аммиачный запах в свежей моче наблюдается при цистите, вследствие брожения.</a:t>
            </a:r>
            <a:br>
              <a:rPr lang="ru-RU" dirty="0"/>
            </a:br>
            <a:r>
              <a:rPr lang="ru-RU" dirty="0"/>
              <a:t>Гнилостный </a:t>
            </a:r>
            <a:r>
              <a:rPr lang="ru-RU" b="1" dirty="0"/>
              <a:t>запах мочи</a:t>
            </a:r>
            <a:br>
              <a:rPr lang="ru-RU" dirty="0"/>
            </a:br>
            <a:r>
              <a:rPr lang="ru-RU" dirty="0"/>
              <a:t>При гангренозных процессах в мочевыводящих путях, в частности в мочевом пузыре, моча приобретает гнилостный запах.</a:t>
            </a:r>
            <a:br>
              <a:rPr lang="ru-RU" dirty="0"/>
            </a:br>
            <a:r>
              <a:rPr lang="ru-RU" b="1" dirty="0"/>
              <a:t>Запах кала</a:t>
            </a:r>
            <a:br>
              <a:rPr lang="ru-RU" dirty="0"/>
            </a:br>
            <a:r>
              <a:rPr lang="ru-RU" dirty="0"/>
              <a:t>Каловый </a:t>
            </a:r>
            <a:r>
              <a:rPr lang="ru-RU" b="1" dirty="0"/>
              <a:t>запах мочи</a:t>
            </a:r>
            <a:r>
              <a:rPr lang="ru-RU" dirty="0"/>
              <a:t> может навести на мысль о возможности </a:t>
            </a:r>
            <a:r>
              <a:rPr lang="ru-RU" dirty="0" err="1"/>
              <a:t>пузырноректального</a:t>
            </a:r>
            <a:r>
              <a:rPr lang="ru-RU" dirty="0"/>
              <a:t> свища.</a:t>
            </a:r>
            <a:br>
              <a:rPr lang="ru-RU" dirty="0"/>
            </a:br>
            <a:r>
              <a:rPr lang="ru-RU" b="1" dirty="0"/>
              <a:t>Запах незрелых яблок или фруктов</a:t>
            </a:r>
            <a:br>
              <a:rPr lang="ru-RU" dirty="0"/>
            </a:br>
            <a:r>
              <a:rPr lang="ru-RU" dirty="0"/>
              <a:t>Запах незрелых яблок или фруктов наблюдается при диабете из-за наличия в моче ацетона.</a:t>
            </a:r>
            <a:br>
              <a:rPr lang="ru-RU" dirty="0"/>
            </a:br>
            <a:r>
              <a:rPr lang="ru-RU" dirty="0"/>
              <a:t>Резко зловонный </a:t>
            </a:r>
            <a:r>
              <a:rPr lang="ru-RU" b="1" dirty="0"/>
              <a:t>запах мочи</a:t>
            </a:r>
            <a:br>
              <a:rPr lang="ru-RU" dirty="0"/>
            </a:br>
            <a:r>
              <a:rPr lang="ru-RU" dirty="0"/>
              <a:t>Резко зловонный запах приобретает </a:t>
            </a:r>
            <a:r>
              <a:rPr lang="ru-RU" b="1" dirty="0"/>
              <a:t>моча</a:t>
            </a:r>
            <a:r>
              <a:rPr lang="ru-RU" dirty="0"/>
              <a:t> при употреблении в пищу хрена или чеснока.</a:t>
            </a:r>
          </a:p>
          <a:p>
            <a:r>
              <a:rPr lang="ru-RU" dirty="0"/>
              <a:t>5.</a:t>
            </a:r>
            <a:r>
              <a:rPr lang="ru-RU" b="1" dirty="0"/>
              <a:t>Реакция (</a:t>
            </a:r>
            <a:r>
              <a:rPr lang="ru-RU" b="1" dirty="0" err="1"/>
              <a:t>pH</a:t>
            </a:r>
            <a:r>
              <a:rPr lang="ru-RU" b="1" dirty="0"/>
              <a:t>)</a:t>
            </a:r>
            <a:r>
              <a:rPr lang="ru-RU" dirty="0"/>
              <a:t>в норме может быть слабокислой, нейтральной, слабощелочной (6,25+0,36). Этот </a:t>
            </a:r>
            <a:r>
              <a:rPr lang="ru-RU" b="1" dirty="0"/>
              <a:t>показатель мочи</a:t>
            </a:r>
            <a:r>
              <a:rPr lang="ru-RU" dirty="0"/>
              <a:t> также зависит от характера питания, при грудном вскармливании – отчасти от характера питания мамы. При преимущественно вегетарианском характере питания, воспалительных процессах реакция мочи стремится к щелочной; кислая же реакция может свидетельствовать об избытке мясных продуктов в рационе, о некоторых обменных нарушениях в организме.</a:t>
            </a:r>
            <a:br>
              <a:rPr lang="ru-RU" dirty="0"/>
            </a:br>
            <a:r>
              <a:rPr lang="ru-RU" dirty="0"/>
              <a:t>Колебания PН обусловлены составом питания: мясная диета обуславливает кислую реакцию, преобладание молочной и растительной пищи ведет к защелачиванию мочи. Реакция мочи влияет на </a:t>
            </a:r>
            <a:r>
              <a:rPr lang="ru-RU" dirty="0" err="1"/>
              <a:t>камнеобразование:при</a:t>
            </a:r>
            <a:r>
              <a:rPr lang="ru-RU" dirty="0"/>
              <a:t> PН ниже 5,5 чаще образуются мочекислые камни, при </a:t>
            </a:r>
            <a:r>
              <a:rPr lang="ru-RU" dirty="0" err="1"/>
              <a:t>рН</a:t>
            </a:r>
            <a:r>
              <a:rPr lang="ru-RU" dirty="0"/>
              <a:t> от 5,5 до 6,0 – </a:t>
            </a:r>
            <a:r>
              <a:rPr lang="ru-RU" dirty="0" err="1"/>
              <a:t>оксалатные</a:t>
            </a:r>
            <a:r>
              <a:rPr lang="ru-RU" dirty="0"/>
              <a:t>, при </a:t>
            </a:r>
            <a:r>
              <a:rPr lang="ru-RU" dirty="0" err="1"/>
              <a:t>рН</a:t>
            </a:r>
            <a:r>
              <a:rPr lang="ru-RU" dirty="0"/>
              <a:t> выше 7,0 – фосфатные.</a:t>
            </a:r>
            <a:br>
              <a:rPr lang="ru-RU" dirty="0"/>
            </a:br>
            <a:endParaRPr lang="ru-RU" dirty="0"/>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0034" y="1000108"/>
            <a:ext cx="8229600" cy="5715064"/>
          </a:xfrm>
        </p:spPr>
        <p:txBody>
          <a:bodyPr>
            <a:normAutofit fontScale="47500" lnSpcReduction="20000"/>
          </a:bodyPr>
          <a:lstStyle/>
          <a:p>
            <a:r>
              <a:rPr lang="ru-RU" dirty="0"/>
              <a:t>6.</a:t>
            </a:r>
            <a:r>
              <a:rPr lang="ru-RU" b="1" dirty="0"/>
              <a:t>Удельный вес мочи</a:t>
            </a:r>
            <a:r>
              <a:rPr lang="ru-RU" dirty="0"/>
              <a:t> у здорового человека на протяжении суток может колебаться в довольно широком диапазоне, что связано с периодическим приёмом пищи и потерей жидкости с потом и выдыхаемым воздухом. В норме </a:t>
            </a:r>
            <a:r>
              <a:rPr lang="ru-RU" b="1" dirty="0"/>
              <a:t>удельный вес мочи</a:t>
            </a:r>
            <a:r>
              <a:rPr lang="ru-RU" dirty="0"/>
              <a:t> равен 1012-1025. </a:t>
            </a:r>
            <a:r>
              <a:rPr lang="ru-RU" b="1" dirty="0"/>
              <a:t>Удельный вес </a:t>
            </a:r>
            <a:r>
              <a:rPr lang="ru-RU" b="1" dirty="0" err="1"/>
              <a:t>мочи</a:t>
            </a:r>
            <a:r>
              <a:rPr lang="ru-RU" dirty="0" err="1"/>
              <a:t>зависит</a:t>
            </a:r>
            <a:r>
              <a:rPr lang="ru-RU" dirty="0"/>
              <a:t> от количества растворённых в ней веществ: мочевины, мочевой кислоты, </a:t>
            </a:r>
            <a:r>
              <a:rPr lang="ru-RU" dirty="0" err="1"/>
              <a:t>креатинина</a:t>
            </a:r>
            <a:r>
              <a:rPr lang="ru-RU" dirty="0"/>
              <a:t>, солей. Уменьшение удельного веса мочи (</a:t>
            </a:r>
            <a:r>
              <a:rPr lang="ru-RU" dirty="0" err="1"/>
              <a:t>гипостенурия</a:t>
            </a:r>
            <a:r>
              <a:rPr lang="ru-RU" dirty="0"/>
              <a:t>) до 1005-1010 указывает на снижение </a:t>
            </a:r>
            <a:r>
              <a:rPr lang="ru-RU" dirty="0" err="1"/>
              <a:t>концетрационной</a:t>
            </a:r>
            <a:r>
              <a:rPr lang="ru-RU" dirty="0"/>
              <a:t> способности почек, полиурию, обильное питьё. Повторяющиеся показатели удельного веса ниже 1,017—1,018 (менее 1,012—1,015, а особенно менее 1,010) в разовых анализах должны настораживать в отношении </a:t>
            </a:r>
            <a:r>
              <a:rPr lang="ru-RU" dirty="0" err="1"/>
              <a:t>пиелонефрита</a:t>
            </a:r>
            <a:r>
              <a:rPr lang="ru-RU" dirty="0"/>
              <a:t>. Если это сочетается с постоянной </a:t>
            </a:r>
            <a:r>
              <a:rPr lang="ru-RU" dirty="0" err="1"/>
              <a:t>никтурией</a:t>
            </a:r>
            <a:r>
              <a:rPr lang="ru-RU" dirty="0"/>
              <a:t>, то вероятность хронического </a:t>
            </a:r>
            <a:r>
              <a:rPr lang="ru-RU" dirty="0" err="1"/>
              <a:t>пиелонефрита</a:t>
            </a:r>
            <a:r>
              <a:rPr lang="ru-RU" dirty="0"/>
              <a:t> возрастает. Наиболее достоверной является проба </a:t>
            </a:r>
            <a:r>
              <a:rPr lang="ru-RU" dirty="0" err="1"/>
              <a:t>Зимницкого</a:t>
            </a:r>
            <a:r>
              <a:rPr lang="ru-RU" dirty="0"/>
              <a:t>, выявляющая разброс показателей удельного веса мочи в течение суток (8 порций). Повышение удельного веса (</a:t>
            </a:r>
            <a:r>
              <a:rPr lang="ru-RU" dirty="0" err="1"/>
              <a:t>гиперстенурия</a:t>
            </a:r>
            <a:r>
              <a:rPr lang="ru-RU" dirty="0"/>
              <a:t>) более 1030 наблюдается при </a:t>
            </a:r>
            <a:r>
              <a:rPr lang="ru-RU" dirty="0" err="1"/>
              <a:t>олигоурии</a:t>
            </a:r>
            <a:r>
              <a:rPr lang="ru-RU" dirty="0"/>
              <a:t>, у больных с гломерулонефритом, при </a:t>
            </a:r>
            <a:r>
              <a:rPr lang="ru-RU" dirty="0" err="1"/>
              <a:t>сердечно-сосудистой</a:t>
            </a:r>
            <a:r>
              <a:rPr lang="ru-RU" dirty="0"/>
              <a:t> недостаточности. При полиурии высокий удельный вес характерен для сахарного диабета (при массивной </a:t>
            </a:r>
            <a:r>
              <a:rPr lang="ru-RU" dirty="0" err="1"/>
              <a:t>глюкозурии</a:t>
            </a:r>
            <a:r>
              <a:rPr lang="ru-RU" dirty="0"/>
              <a:t> удельный вес может доходить до 1040-1050).</a:t>
            </a:r>
          </a:p>
          <a:p>
            <a:r>
              <a:rPr lang="ru-RU" dirty="0"/>
              <a:t>7. Наиболее известный </a:t>
            </a:r>
            <a:r>
              <a:rPr lang="ru-RU" b="1" dirty="0"/>
              <a:t>показатель мочи</a:t>
            </a:r>
            <a:r>
              <a:rPr lang="ru-RU" dirty="0"/>
              <a:t> - </a:t>
            </a:r>
            <a:r>
              <a:rPr lang="ru-RU" b="1" dirty="0"/>
              <a:t>белок в моче</a:t>
            </a:r>
            <a:r>
              <a:rPr lang="ru-RU" dirty="0"/>
              <a:t>. В норме его содержание в моче настолько мало, что может быть определено лишь сверхчувствительными методиками. Иногда определяются следы белка, однако, это пограничное состояние и требует детального изучения. Дело в том, что следы белка допустимы, но лишь в единичных анализах.</a:t>
            </a:r>
          </a:p>
          <a:p>
            <a:r>
              <a:rPr lang="ru-RU" b="1" dirty="0"/>
              <a:t>8. Общий анализ мочи - кетоновые тела отсутствуют.</a:t>
            </a:r>
            <a:r>
              <a:rPr lang="ru-RU" dirty="0"/>
              <a:t> На самом деле за сутки с мочой выделяется 20-50 мг кетоновых тел (ацетон, ацетоуксусная кислота, </a:t>
            </a:r>
            <a:r>
              <a:rPr lang="ru-RU" dirty="0" err="1"/>
              <a:t>бета-оксимасляная</a:t>
            </a:r>
            <a:r>
              <a:rPr lang="ru-RU" dirty="0"/>
              <a:t> кислота), но они в разовых порциях не обнаруживаются. Поэтому считается, что в норме в общем </a:t>
            </a:r>
            <a:r>
              <a:rPr lang="ru-RU" b="1" dirty="0"/>
              <a:t>анализе мочи</a:t>
            </a:r>
            <a:r>
              <a:rPr lang="ru-RU" dirty="0"/>
              <a:t> не должно быть кетоновых тел.</a:t>
            </a:r>
          </a:p>
          <a:p>
            <a:r>
              <a:rPr lang="ru-RU" b="1" dirty="0"/>
              <a:t>9. Билирубин</a:t>
            </a:r>
            <a:r>
              <a:rPr lang="ru-RU" dirty="0"/>
              <a:t> в норме в моче практически отсутствует. Выявляется при паренхиматозных поражениях печени (вирусные гепатиты), механической (</a:t>
            </a:r>
            <a:r>
              <a:rPr lang="ru-RU" dirty="0" err="1"/>
              <a:t>подпеченочной</a:t>
            </a:r>
            <a:r>
              <a:rPr lang="ru-RU" dirty="0"/>
              <a:t>) желтухе, циррозах, </a:t>
            </a:r>
            <a:r>
              <a:rPr lang="ru-RU" dirty="0" err="1"/>
              <a:t>холестазе</a:t>
            </a:r>
            <a:r>
              <a:rPr lang="ru-RU" dirty="0"/>
              <a:t>. При гемолитической желтухе </a:t>
            </a:r>
            <a:r>
              <a:rPr lang="ru-RU" b="1" dirty="0"/>
              <a:t>моча</a:t>
            </a:r>
            <a:r>
              <a:rPr lang="ru-RU" dirty="0"/>
              <a:t> обычно </a:t>
            </a:r>
            <a:r>
              <a:rPr lang="ru-RU" b="1" dirty="0"/>
              <a:t>билирубин</a:t>
            </a:r>
            <a:r>
              <a:rPr lang="ru-RU" dirty="0"/>
              <a:t> не содержит. Необходимо отметить, что с мочой выделяется только прямой (связанный) </a:t>
            </a:r>
            <a:r>
              <a:rPr lang="ru-RU" b="1" dirty="0"/>
              <a:t>билирубин</a:t>
            </a:r>
            <a:r>
              <a:rPr lang="ru-RU" dirty="0"/>
              <a:t>.</a:t>
            </a:r>
          </a:p>
          <a:p>
            <a:r>
              <a:rPr lang="ru-RU" b="1" dirty="0"/>
              <a:t>10. </a:t>
            </a:r>
            <a:r>
              <a:rPr lang="ru-RU" b="1" dirty="0" err="1"/>
              <a:t>Уробилиноген</a:t>
            </a:r>
            <a:r>
              <a:rPr lang="ru-RU" b="1" dirty="0"/>
              <a:t>.</a:t>
            </a:r>
            <a:r>
              <a:rPr lang="ru-RU" dirty="0"/>
              <a:t> Нормальная моча содержит следы </a:t>
            </a:r>
            <a:r>
              <a:rPr lang="ru-RU" b="1" dirty="0" err="1"/>
              <a:t>уробилиноген</a:t>
            </a:r>
            <a:r>
              <a:rPr lang="ru-RU" dirty="0" err="1"/>
              <a:t>а</a:t>
            </a:r>
            <a:r>
              <a:rPr lang="ru-RU" dirty="0"/>
              <a:t>. Уровень его резко возрастает при гемолитической желтухе (внутрисосудистом разрушении эритроцитов), а также при токсических и воспалительных поражениях печени, кишечных заболеваниях (энтериты, запоры). При </a:t>
            </a:r>
            <a:r>
              <a:rPr lang="ru-RU" dirty="0" err="1"/>
              <a:t>подпеченочной</a:t>
            </a:r>
            <a:r>
              <a:rPr lang="ru-RU" dirty="0"/>
              <a:t> (механической) желтухе, когда наблюдается полная закупорка желчного протока, </a:t>
            </a:r>
            <a:r>
              <a:rPr lang="ru-RU" b="1" dirty="0" err="1"/>
              <a:t>уробилиноген</a:t>
            </a:r>
            <a:r>
              <a:rPr lang="ru-RU" dirty="0"/>
              <a:t> в моче отсутствует. </a:t>
            </a:r>
            <a:r>
              <a:rPr lang="ru-RU" b="1" dirty="0" err="1"/>
              <a:t>Уробилиноген</a:t>
            </a:r>
            <a:r>
              <a:rPr lang="ru-RU" dirty="0"/>
              <a:t> образуется из </a:t>
            </a:r>
            <a:r>
              <a:rPr lang="ru-RU" dirty="0" err="1"/>
              <a:t>прямого</a:t>
            </a:r>
            <a:r>
              <a:rPr lang="ru-RU" b="1" dirty="0" err="1"/>
              <a:t>билирубин</a:t>
            </a:r>
            <a:r>
              <a:rPr lang="ru-RU" dirty="0" err="1"/>
              <a:t>а</a:t>
            </a:r>
            <a:r>
              <a:rPr lang="ru-RU" dirty="0"/>
              <a:t>, выделившегося с желчью, в тонком кишечнике. Поэтому полное отсутствие </a:t>
            </a:r>
            <a:r>
              <a:rPr lang="ru-RU" dirty="0" err="1"/>
              <a:t>уробилиногена</a:t>
            </a:r>
            <a:r>
              <a:rPr lang="ru-RU" dirty="0"/>
              <a:t> служит достоверным признаком прекращения поступления желчи в кишечник.</a:t>
            </a:r>
          </a:p>
          <a:p>
            <a:r>
              <a:rPr lang="ru-RU" b="1" dirty="0"/>
              <a:t>11. В норме гемоглобин в моче отсутствует.</a:t>
            </a:r>
            <a:r>
              <a:rPr lang="ru-RU" dirty="0"/>
              <a:t> Его появление может быть результатом гемолиза эритроцитов или появления миоглобина в моче.</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357166"/>
            <a:ext cx="8229600" cy="1143000"/>
          </a:xfrm>
        </p:spPr>
        <p:txBody>
          <a:bodyPr/>
          <a:lstStyle/>
          <a:p>
            <a:endParaRPr lang="ru-RU"/>
          </a:p>
        </p:txBody>
      </p:sp>
      <p:sp>
        <p:nvSpPr>
          <p:cNvPr id="3" name="Содержимое 2"/>
          <p:cNvSpPr>
            <a:spLocks noGrp="1"/>
          </p:cNvSpPr>
          <p:nvPr>
            <p:ph idx="1"/>
          </p:nvPr>
        </p:nvSpPr>
        <p:spPr>
          <a:xfrm>
            <a:off x="428596" y="1071546"/>
            <a:ext cx="8229600" cy="5429312"/>
          </a:xfrm>
        </p:spPr>
        <p:txBody>
          <a:bodyPr>
            <a:normAutofit fontScale="47500" lnSpcReduction="20000"/>
          </a:bodyPr>
          <a:lstStyle/>
          <a:p>
            <a:r>
              <a:rPr lang="ru-RU" b="1" dirty="0"/>
              <a:t>12. Эритроциты</a:t>
            </a:r>
            <a:r>
              <a:rPr lang="ru-RU" dirty="0"/>
              <a:t> в норме – отсутствуют. Допустимо не более 1-2 эритроцитов в поле зрения. Увеличение числа эритроцитов в моче носит название гематурия. Ее причины следующие: кровотечение в мочевые пути, опухоли, камни почек и мочеточников, воспалительные заболевания мочевой системы, системная красная волчанка, гипертоническая болезнь, нарушения свертывающей системы крови, отравления.</a:t>
            </a:r>
          </a:p>
          <a:p>
            <a:r>
              <a:rPr lang="ru-RU" b="1" dirty="0"/>
              <a:t>13. Лейкоциты в моче.</a:t>
            </a:r>
            <a:r>
              <a:rPr lang="ru-RU" dirty="0"/>
              <a:t> В норме в мочевом осадке у здоровой женщины обнаруживается до 5, а у здорового мужчины - до 3 лейкоцитов в поле зрения.</a:t>
            </a:r>
            <a:br>
              <a:rPr lang="ru-RU" dirty="0"/>
            </a:br>
            <a:r>
              <a:rPr lang="ru-RU" dirty="0"/>
              <a:t>Повышенное содержание </a:t>
            </a:r>
            <a:r>
              <a:rPr lang="ru-RU" b="1" dirty="0"/>
              <a:t>лейкоцитов в моче</a:t>
            </a:r>
            <a:r>
              <a:rPr lang="ru-RU" dirty="0"/>
              <a:t> называется </a:t>
            </a:r>
            <a:r>
              <a:rPr lang="ru-RU" dirty="0" err="1"/>
              <a:t>лейкоцитурией</a:t>
            </a:r>
            <a:r>
              <a:rPr lang="ru-RU" dirty="0"/>
              <a:t>. Данное состояние отмечается при различных воспалительных заболеваниях мочевой системы. Слишком выраженная </a:t>
            </a:r>
            <a:r>
              <a:rPr lang="ru-RU" dirty="0" err="1"/>
              <a:t>лейкоцитурия</a:t>
            </a:r>
            <a:r>
              <a:rPr lang="ru-RU" dirty="0"/>
              <a:t>, когда количество этих клеток превышает 60 в поле зрения, называется пиурией.</a:t>
            </a:r>
          </a:p>
          <a:p>
            <a:r>
              <a:rPr lang="ru-RU" b="1" dirty="0"/>
              <a:t>14. Эпителиальные клетки</a:t>
            </a:r>
            <a:r>
              <a:rPr lang="ru-RU" dirty="0"/>
              <a:t> в моче В мочевом осадке практически всегда встречаются клетки эпителия. В норме в общем анализе мочи не больше 10 эпителиальных клеток в поле зрения.</a:t>
            </a:r>
          </a:p>
          <a:p>
            <a:r>
              <a:rPr lang="ru-RU" dirty="0"/>
              <a:t>15. </a:t>
            </a:r>
            <a:r>
              <a:rPr lang="ru-RU" b="1" dirty="0"/>
              <a:t>Общий анализ мочи</a:t>
            </a:r>
            <a:r>
              <a:rPr lang="ru-RU" dirty="0"/>
              <a:t> - в норме цилиндры отсутствуют. Цилиндры, которые обнаруживают в моче, представляют собой белковые клеточные образования </a:t>
            </a:r>
            <a:r>
              <a:rPr lang="ru-RU" dirty="0" err="1"/>
              <a:t>канальцевого</a:t>
            </a:r>
            <a:r>
              <a:rPr lang="ru-RU" dirty="0"/>
              <a:t> происхождения, имеющие форму цилиндров. Различают гиалиновые, зернистые, восковидные, эпителиальные, </a:t>
            </a:r>
            <a:r>
              <a:rPr lang="ru-RU" dirty="0" err="1"/>
              <a:t>эритроцитарные</a:t>
            </a:r>
            <a:r>
              <a:rPr lang="ru-RU" dirty="0"/>
              <a:t>, пигментные, лейкоцитарные цилиндры. Появление большого количества различных цилиндров (</a:t>
            </a:r>
            <a:r>
              <a:rPr lang="ru-RU" dirty="0" err="1"/>
              <a:t>цилиндрурия</a:t>
            </a:r>
            <a:r>
              <a:rPr lang="ru-RU" dirty="0"/>
              <a:t>) наблюдается при органических поражениях почек (нефриты, нефрозы), при инфекционных болезнях, застойной почке, при ацидозе. </a:t>
            </a:r>
            <a:r>
              <a:rPr lang="ru-RU" dirty="0" err="1"/>
              <a:t>Цилиндрурия</a:t>
            </a:r>
            <a:r>
              <a:rPr lang="ru-RU" dirty="0"/>
              <a:t> является симптомом поражения почек, поэтому она всегда сопровождается присутствием белка и почечного эпителия в моче. Вид цилиндров особого диагностического значения не имеет.</a:t>
            </a:r>
          </a:p>
          <a:p>
            <a:r>
              <a:rPr lang="ru-RU" b="1" dirty="0"/>
              <a:t>16. Соли в моче.</a:t>
            </a:r>
            <a:r>
              <a:rPr lang="ru-RU" dirty="0"/>
              <a:t> Неорганизованные осадки мочи состоят из солей, выпавших в осадок в виде кристаллов и аморфной массы. Они выпадают в осадок при большой концентрации в зависимости от реакции мочи. В кислой моче встречаются кристаллы мочевой кислоты, </a:t>
            </a:r>
            <a:r>
              <a:rPr lang="ru-RU" dirty="0" err="1"/>
              <a:t>щавеволекислой</a:t>
            </a:r>
            <a:r>
              <a:rPr lang="ru-RU" dirty="0"/>
              <a:t> извести - </a:t>
            </a:r>
            <a:r>
              <a:rPr lang="ru-RU" dirty="0" err="1"/>
              <a:t>оксалатурия</a:t>
            </a:r>
            <a:r>
              <a:rPr lang="ru-RU" dirty="0"/>
              <a:t>. Особого диагностического значения неорганизованный осадок не имеет. Косвенно можно судить о склонности к мочекаменной болезни.</a:t>
            </a:r>
          </a:p>
          <a:p>
            <a:r>
              <a:rPr lang="ru-RU" b="1" dirty="0"/>
              <a:t>17. </a:t>
            </a:r>
            <a:r>
              <a:rPr lang="ru-RU" b="1" dirty="0" err="1"/>
              <a:t>Бактерии</a:t>
            </a:r>
            <a:r>
              <a:rPr lang="ru-RU" dirty="0" err="1"/>
              <a:t>в</a:t>
            </a:r>
            <a:r>
              <a:rPr lang="ru-RU" dirty="0"/>
              <a:t> норме отсутствуют или определяются в небольшом количестве. У здорового человека моча в почках и мочевом пузыре стерильна. При мочеиспускании в неё попадают микробы из нижнего отдела уретры, но их количество не больше 10 000 в 1 мл. Поэтому считается, что бактерии в норме в общем анализе мочи отсутствуют. Большое количество бактерий может являться свидетельством инфицирования мочевых путей.</a:t>
            </a:r>
          </a:p>
          <a:p>
            <a:r>
              <a:rPr lang="ru-RU" b="1" dirty="0"/>
              <a:t>18. Моча на грибы</a:t>
            </a:r>
            <a:r>
              <a:rPr lang="ru-RU" dirty="0"/>
              <a:t> рода "</a:t>
            </a:r>
            <a:r>
              <a:rPr lang="ru-RU" dirty="0" err="1"/>
              <a:t>Candida</a:t>
            </a:r>
            <a:r>
              <a:rPr lang="ru-RU" dirty="0"/>
              <a:t>". Собирается после тщательного туалета половых </a:t>
            </a:r>
            <a:r>
              <a:rPr lang="ru-RU" dirty="0" err="1"/>
              <a:t>органав</a:t>
            </a:r>
            <a:r>
              <a:rPr lang="ru-RU" dirty="0"/>
              <a:t> в стерильную посуду. Грибы — нередкие обитатели влагалища, которые могут попадать в мочевой пузырь. Их выявление не обязательно служит показанием к противогрибковой терапии.</a:t>
            </a:r>
          </a:p>
          <a:p>
            <a:r>
              <a:rPr lang="ru-RU" b="1" dirty="0"/>
              <a:t>19. Паразиты</a:t>
            </a:r>
            <a:r>
              <a:rPr lang="ru-RU" dirty="0"/>
              <a:t> в моче отсутствуют. Любое появление паразитов - серьёзный повод обратиться к врачу, так как существует вероятность заболевания </a:t>
            </a:r>
            <a:r>
              <a:rPr lang="ru-RU" dirty="0" err="1"/>
              <a:t>дисбактериозом</a:t>
            </a:r>
            <a:r>
              <a:rPr lang="ru-RU" dirty="0"/>
              <a:t>.</a:t>
            </a:r>
          </a:p>
          <a:p>
            <a:endParaRPr lang="ru-RU" dirty="0"/>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928670"/>
            <a:ext cx="8229600" cy="1143000"/>
          </a:xfrm>
        </p:spPr>
        <p:txBody>
          <a:bodyPr>
            <a:normAutofit fontScale="90000"/>
          </a:bodyPr>
          <a:lstStyle/>
          <a:p>
            <a:r>
              <a:rPr lang="ru-RU" sz="3200" dirty="0"/>
              <a:t>9. Назовите содержание форменных элементов в анализе мочи по Нечипоренко и их количество в норме.</a:t>
            </a:r>
          </a:p>
        </p:txBody>
      </p:sp>
      <p:sp>
        <p:nvSpPr>
          <p:cNvPr id="3" name="Содержимое 2"/>
          <p:cNvSpPr>
            <a:spLocks noGrp="1"/>
          </p:cNvSpPr>
          <p:nvPr>
            <p:ph idx="1"/>
          </p:nvPr>
        </p:nvSpPr>
        <p:spPr>
          <a:xfrm>
            <a:off x="457200" y="2357430"/>
            <a:ext cx="8229600" cy="4286280"/>
          </a:xfrm>
        </p:spPr>
        <p:txBody>
          <a:bodyPr>
            <a:normAutofit fontScale="77500" lnSpcReduction="20000"/>
          </a:bodyPr>
          <a:lstStyle/>
          <a:p>
            <a:pPr fontAlgn="base"/>
            <a:r>
              <a:rPr lang="ru-RU" dirty="0"/>
              <a:t>Лейкоциты — это особые клетки организма, играющие важную роль при контроле за иммунитетом. В норме уровень лейкоцитов обнаруживается в моче в малом объёме.</a:t>
            </a:r>
          </a:p>
          <a:p>
            <a:pPr fontAlgn="base"/>
            <a:r>
              <a:rPr lang="ru-RU" b="1" dirty="0"/>
              <a:t>Повышенное содержание этого вида клеток наблюдается у человека при ряде заболеваний воспалительного и инфекционного характера.</a:t>
            </a:r>
            <a:endParaRPr lang="ru-RU" dirty="0"/>
          </a:p>
          <a:p>
            <a:pPr fontAlgn="base"/>
            <a:r>
              <a:rPr lang="ru-RU" dirty="0"/>
              <a:t>При чрезмерно повышенном содержании лейкоцитов необходимо назначение бактериологического исследования для выявления существующей патологии и подбора средств для назначения терапии.</a:t>
            </a:r>
          </a:p>
          <a:p>
            <a:pPr fontAlgn="base"/>
            <a:r>
              <a:rPr lang="ru-RU" dirty="0"/>
              <a:t>Эритроцитами называют красные кровяные тельца небольшого размера, которые являются многими клетками крови.</a:t>
            </a:r>
          </a:p>
          <a:p>
            <a:pPr fontAlgn="base"/>
            <a:r>
              <a:rPr lang="ru-RU" dirty="0"/>
              <a:t>Основное функциональное предназначение этого вида клеток состоит в том, что они переносят и доставляют кислород к органам и тканям организма.</a:t>
            </a:r>
          </a:p>
          <a:p>
            <a:pPr fontAlgn="base"/>
            <a:endParaRPr lang="ru-RU" dirty="0"/>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357298"/>
            <a:ext cx="8229600" cy="4967302"/>
          </a:xfrm>
        </p:spPr>
        <p:txBody>
          <a:bodyPr>
            <a:normAutofit fontScale="77500" lnSpcReduction="20000"/>
          </a:bodyPr>
          <a:lstStyle/>
          <a:p>
            <a:pPr fontAlgn="base"/>
            <a:r>
              <a:rPr lang="ru-RU" dirty="0"/>
              <a:t>Присутствие эритроцитов является нормальным в малом объёме, при обнаружении большого уровня этих клеток можно говорить о наличии серьезных болезней.</a:t>
            </a:r>
          </a:p>
          <a:p>
            <a:pPr fontAlgn="base"/>
            <a:r>
              <a:rPr lang="ru-RU" b="1" dirty="0"/>
              <a:t>Цилиндрами принято называть белковые тела, которые могут обнаруживаться в анализе мочи при серьёзных патологиях почек.</a:t>
            </a:r>
            <a:endParaRPr lang="ru-RU" dirty="0"/>
          </a:p>
          <a:p>
            <a:pPr fontAlgn="base"/>
            <a:r>
              <a:rPr lang="ru-RU" dirty="0"/>
              <a:t>При проведении этого вида анализа важен уровень их содержания, их виды.</a:t>
            </a:r>
          </a:p>
          <a:p>
            <a:pPr fontAlgn="base"/>
            <a:r>
              <a:rPr lang="ru-RU" dirty="0"/>
              <a:t>У здорового человека в результатах анализа присутствуют гиалиновые цилиндры в небольшом количестве, наличие любых других цилиндров напрямую указывает на имеющуюся патологию.</a:t>
            </a:r>
          </a:p>
          <a:p>
            <a:endParaRPr lang="ru-RU" dirty="0"/>
          </a:p>
          <a:p>
            <a:r>
              <a:rPr lang="ru-RU" dirty="0"/>
              <a:t>В норме при подсчете форменных элементов в моче по методу Нечипоренко в модификации </a:t>
            </a:r>
            <a:r>
              <a:rPr lang="ru-RU" dirty="0" err="1"/>
              <a:t>Пытель</a:t>
            </a:r>
            <a:r>
              <a:rPr lang="ru-RU" dirty="0"/>
              <a:t> в 1 мл мочи содержится лейкоцитов – до 4000, эритроцитов – до 1000, цилиндров – до 20.</a:t>
            </a:r>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dirty="0"/>
              <a:t>10. Перечислите основные количественные характеристики, учитываемые в анализе мочи по пробе </a:t>
            </a:r>
            <a:r>
              <a:rPr lang="ru-RU" sz="3200" dirty="0" err="1"/>
              <a:t>Зимницкого</a:t>
            </a:r>
            <a:r>
              <a:rPr lang="ru-RU" sz="3200" dirty="0"/>
              <a:t>.</a:t>
            </a:r>
          </a:p>
        </p:txBody>
      </p:sp>
      <p:sp>
        <p:nvSpPr>
          <p:cNvPr id="3" name="Содержимое 2"/>
          <p:cNvSpPr>
            <a:spLocks noGrp="1"/>
          </p:cNvSpPr>
          <p:nvPr>
            <p:ph idx="1"/>
          </p:nvPr>
        </p:nvSpPr>
        <p:spPr>
          <a:xfrm>
            <a:off x="785786" y="2214554"/>
            <a:ext cx="7258072" cy="4038608"/>
          </a:xfrm>
        </p:spPr>
        <p:txBody>
          <a:bodyPr>
            <a:normAutofit fontScale="92500"/>
          </a:bodyPr>
          <a:lstStyle/>
          <a:p>
            <a:pPr fontAlgn="base">
              <a:buNone/>
            </a:pPr>
            <a:r>
              <a:rPr lang="ru-RU" dirty="0"/>
              <a:t>В лаборатории определяют следующие значения:</a:t>
            </a:r>
          </a:p>
          <a:p>
            <a:pPr fontAlgn="base"/>
            <a:r>
              <a:rPr lang="ru-RU" dirty="0"/>
              <a:t>количество мочи в каждой баночке (3-хчасовой порции);</a:t>
            </a:r>
          </a:p>
          <a:p>
            <a:pPr fontAlgn="base"/>
            <a:r>
              <a:rPr lang="ru-RU" dirty="0"/>
              <a:t>относительную плотность мочи в каждой порции;</a:t>
            </a:r>
          </a:p>
          <a:p>
            <a:pPr fontAlgn="base"/>
            <a:r>
              <a:rPr lang="ru-RU" dirty="0"/>
              <a:t>общий объем мочи (в сопоставлении с объемом выпитой жидкости);</a:t>
            </a:r>
          </a:p>
          <a:p>
            <a:pPr fontAlgn="base"/>
            <a:r>
              <a:rPr lang="ru-RU" dirty="0"/>
              <a:t>общий объем дневной мочи (дневной диурез)</a:t>
            </a:r>
          </a:p>
          <a:p>
            <a:pPr fontAlgn="base"/>
            <a:r>
              <a:rPr lang="ru-RU" dirty="0"/>
              <a:t>общий объем ночной мочи (ночной диурез)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dirty="0"/>
              <a:t>11. Перечислите продукты белкового обмена, характеризующие наличие почечной недостаточности и их содержание в крови в норме.</a:t>
            </a:r>
          </a:p>
        </p:txBody>
      </p:sp>
      <p:sp>
        <p:nvSpPr>
          <p:cNvPr id="3" name="Содержимое 2"/>
          <p:cNvSpPr>
            <a:spLocks noGrp="1"/>
          </p:cNvSpPr>
          <p:nvPr>
            <p:ph idx="1"/>
          </p:nvPr>
        </p:nvSpPr>
        <p:spPr>
          <a:xfrm>
            <a:off x="357158" y="2468880"/>
            <a:ext cx="8229600" cy="4389120"/>
          </a:xfrm>
        </p:spPr>
        <p:txBody>
          <a:bodyPr>
            <a:normAutofit fontScale="85000" lnSpcReduction="20000"/>
          </a:bodyPr>
          <a:lstStyle/>
          <a:p>
            <a:pPr>
              <a:buNone/>
            </a:pPr>
            <a:r>
              <a:rPr lang="ru-RU" dirty="0"/>
              <a:t>В почечных показателях присутствуют 3 основных группы данных. Это данные анализов на:</a:t>
            </a:r>
          </a:p>
          <a:p>
            <a:r>
              <a:rPr lang="ru-RU" b="1" i="1" dirty="0" err="1"/>
              <a:t>Креатинин</a:t>
            </a:r>
            <a:r>
              <a:rPr lang="ru-RU" dirty="0"/>
              <a:t>. В крови нормальные значения </a:t>
            </a:r>
            <a:r>
              <a:rPr lang="ru-RU" dirty="0" err="1"/>
              <a:t>креатинина</a:t>
            </a:r>
            <a:r>
              <a:rPr lang="ru-RU" dirty="0"/>
              <a:t>: 18 – 35 </a:t>
            </a:r>
            <a:r>
              <a:rPr lang="ru-RU" dirty="0" err="1"/>
              <a:t>мкмоль</a:t>
            </a:r>
            <a:r>
              <a:rPr lang="ru-RU" dirty="0"/>
              <a:t>/л — для детей до года; 27 – 62 </a:t>
            </a:r>
            <a:r>
              <a:rPr lang="ru-RU" dirty="0" err="1"/>
              <a:t>мкмоль</a:t>
            </a:r>
            <a:r>
              <a:rPr lang="ru-RU" dirty="0"/>
              <a:t>/л — для детей с года до 14 лет; 53 – 97 </a:t>
            </a:r>
            <a:r>
              <a:rPr lang="ru-RU" dirty="0" err="1"/>
              <a:t>мкмоль</a:t>
            </a:r>
            <a:r>
              <a:rPr lang="ru-RU" dirty="0"/>
              <a:t>/л — для женщин; 62 – 115 </a:t>
            </a:r>
            <a:r>
              <a:rPr lang="ru-RU" dirty="0" err="1"/>
              <a:t>мкмоль</a:t>
            </a:r>
            <a:r>
              <a:rPr lang="ru-RU" dirty="0"/>
              <a:t>/л — для мужчин.</a:t>
            </a:r>
          </a:p>
          <a:p>
            <a:r>
              <a:rPr lang="ru-RU" b="1" i="1" dirty="0"/>
              <a:t>Мочевая кислота</a:t>
            </a:r>
            <a:r>
              <a:rPr lang="ru-RU" dirty="0"/>
              <a:t>. В крови нормальные значения мочевой кислоты: 150 — 350 </a:t>
            </a:r>
            <a:r>
              <a:rPr lang="ru-RU" dirty="0" err="1"/>
              <a:t>мкмоль</a:t>
            </a:r>
            <a:r>
              <a:rPr lang="ru-RU" dirty="0"/>
              <a:t>/л — для женщин; 210 — 420 </a:t>
            </a:r>
            <a:r>
              <a:rPr lang="ru-RU" dirty="0" err="1"/>
              <a:t>мкмоль</a:t>
            </a:r>
            <a:r>
              <a:rPr lang="ru-RU" dirty="0"/>
              <a:t>/л — для мужчин.</a:t>
            </a:r>
            <a:endParaRPr lang="ru-RU" b="1" i="1" dirty="0"/>
          </a:p>
          <a:p>
            <a:r>
              <a:rPr lang="ru-RU" b="1" i="1" dirty="0"/>
              <a:t>Мочевина. </a:t>
            </a:r>
            <a:r>
              <a:rPr lang="ru-RU" dirty="0"/>
              <a:t>Уровень мочевины у здорового человека составляет 2,8-7,2 </a:t>
            </a:r>
            <a:r>
              <a:rPr lang="ru-RU" dirty="0" err="1"/>
              <a:t>ммоль</a:t>
            </a:r>
            <a:r>
              <a:rPr lang="ru-RU" dirty="0"/>
              <a:t>/л, ее значения возрастают при воспалительных процессах, сопровождающихся хронической почечной недостаточностью.</a:t>
            </a:r>
            <a:br>
              <a:rPr lang="ru-RU" dirty="0"/>
            </a:b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a:t>12. Перечислите другие методы исследования при заболеваниях почек и мочевыводящих путей.</a:t>
            </a:r>
          </a:p>
        </p:txBody>
      </p:sp>
      <p:sp>
        <p:nvSpPr>
          <p:cNvPr id="3" name="Содержимое 2"/>
          <p:cNvSpPr>
            <a:spLocks noGrp="1"/>
          </p:cNvSpPr>
          <p:nvPr>
            <p:ph idx="1"/>
          </p:nvPr>
        </p:nvSpPr>
        <p:spPr>
          <a:xfrm>
            <a:off x="457200" y="1935480"/>
            <a:ext cx="8229600" cy="4779668"/>
          </a:xfrm>
        </p:spPr>
        <p:txBody>
          <a:bodyPr>
            <a:normAutofit fontScale="55000" lnSpcReduction="20000"/>
          </a:bodyPr>
          <a:lstStyle/>
          <a:p>
            <a:pPr>
              <a:buNone/>
            </a:pPr>
            <a:r>
              <a:rPr lang="ru-RU" b="1" dirty="0" err="1"/>
              <a:t>Физикальное</a:t>
            </a:r>
            <a:r>
              <a:rPr lang="ru-RU" b="1" dirty="0"/>
              <a:t> обследование.</a:t>
            </a:r>
            <a:r>
              <a:rPr lang="ru-RU" i="1" dirty="0"/>
              <a:t> Осмотр</a:t>
            </a:r>
            <a:r>
              <a:rPr lang="ru-RU" dirty="0"/>
              <a:t>: бледность кожи и слизистых, отеки, сухость кожи. </a:t>
            </a:r>
            <a:r>
              <a:rPr lang="ru-RU" i="1" dirty="0"/>
              <a:t>Пальпация </a:t>
            </a:r>
            <a:r>
              <a:rPr lang="ru-RU" dirty="0"/>
              <a:t>почек представляет определенные трудности, так как здоровые почки невозможно </a:t>
            </a:r>
            <a:r>
              <a:rPr lang="ru-RU" dirty="0" err="1"/>
              <a:t>пропальпировать</a:t>
            </a:r>
            <a:r>
              <a:rPr lang="ru-RU" dirty="0"/>
              <a:t>. Пальпация почек становится возможной только при их увеличении или опущении. </a:t>
            </a:r>
            <a:r>
              <a:rPr lang="ru-RU" i="1" dirty="0"/>
              <a:t>Перкуссия</a:t>
            </a:r>
            <a:r>
              <a:rPr lang="ru-RU" dirty="0"/>
              <a:t>: положительный симптом поколачивания (</a:t>
            </a:r>
            <a:r>
              <a:rPr lang="ru-RU" dirty="0" err="1"/>
              <a:t>Пастернацкого</a:t>
            </a:r>
            <a:r>
              <a:rPr lang="ru-RU" dirty="0"/>
              <a:t>) с обеих сторон или на стороне поражения, определение размеров почек. </a:t>
            </a:r>
            <a:r>
              <a:rPr lang="ru-RU" i="1" dirty="0"/>
              <a:t>Аускультация сердца</a:t>
            </a:r>
            <a:r>
              <a:rPr lang="ru-RU" dirty="0"/>
              <a:t>: тоны (ясные, приглушены, глухие), шумы. </a:t>
            </a:r>
            <a:r>
              <a:rPr lang="ru-RU" i="1" dirty="0"/>
              <a:t>Измерение АД.</a:t>
            </a:r>
            <a:endParaRPr lang="ru-RU" dirty="0"/>
          </a:p>
          <a:p>
            <a:pPr>
              <a:buNone/>
            </a:pPr>
            <a:r>
              <a:rPr lang="ru-RU" b="1" dirty="0"/>
              <a:t>Лабораторные методы исследования</a:t>
            </a:r>
            <a:r>
              <a:rPr lang="ru-RU" i="1" dirty="0"/>
              <a:t>.</a:t>
            </a:r>
            <a:endParaRPr lang="ru-RU" dirty="0"/>
          </a:p>
          <a:p>
            <a:r>
              <a:rPr lang="ru-RU" dirty="0"/>
              <a:t>1. </a:t>
            </a:r>
            <a:r>
              <a:rPr lang="ru-RU" u="sng" dirty="0"/>
              <a:t>Общий анализ крови: </a:t>
            </a:r>
            <a:r>
              <a:rPr lang="ru-RU" dirty="0"/>
              <a:t>лейкоцитоз и сдвиг формулы влево при воспалительных заболеваниях, анемия, тромбоцитопения, увеличение СОЭ.</a:t>
            </a:r>
          </a:p>
          <a:p>
            <a:r>
              <a:rPr lang="ru-RU" dirty="0"/>
              <a:t>2. </a:t>
            </a:r>
            <a:r>
              <a:rPr lang="ru-RU" u="sng" dirty="0"/>
              <a:t>Биохимическое исследование крови: </a:t>
            </a:r>
            <a:r>
              <a:rPr lang="ru-RU" dirty="0"/>
              <a:t>содержание общего белка и его фракций, мочевины, </a:t>
            </a:r>
            <a:r>
              <a:rPr lang="ru-RU" dirty="0" err="1"/>
              <a:t>креатинина</a:t>
            </a:r>
            <a:r>
              <a:rPr lang="ru-RU" dirty="0"/>
              <a:t>, электролитов, </a:t>
            </a:r>
            <a:r>
              <a:rPr lang="ru-RU" dirty="0" err="1"/>
              <a:t>С-реактивного</a:t>
            </a:r>
            <a:r>
              <a:rPr lang="ru-RU" dirty="0"/>
              <a:t> </a:t>
            </a:r>
            <a:r>
              <a:rPr lang="ru-RU" dirty="0" err="1"/>
              <a:t>протеина;титр</a:t>
            </a:r>
            <a:r>
              <a:rPr lang="ru-RU" dirty="0"/>
              <a:t> </a:t>
            </a:r>
            <a:r>
              <a:rPr lang="ru-RU" dirty="0" err="1"/>
              <a:t>анти-стрептолизина-О</a:t>
            </a:r>
            <a:r>
              <a:rPr lang="ru-RU" dirty="0"/>
              <a:t> (АСЛ-О); </a:t>
            </a:r>
            <a:r>
              <a:rPr lang="ru-RU" dirty="0" err="1"/>
              <a:t>протромбиновый</a:t>
            </a:r>
            <a:r>
              <a:rPr lang="ru-RU" dirty="0"/>
              <a:t> индекс (ПТИ) и др.</a:t>
            </a:r>
          </a:p>
          <a:p>
            <a:r>
              <a:rPr lang="ru-RU" dirty="0"/>
              <a:t>3. </a:t>
            </a:r>
            <a:r>
              <a:rPr lang="ru-RU" u="sng" dirty="0"/>
              <a:t>Исследование мочи:</a:t>
            </a:r>
            <a:r>
              <a:rPr lang="ru-RU" dirty="0"/>
              <a:t> общий анализ, по Нечипоренко, по </a:t>
            </a:r>
            <a:r>
              <a:rPr lang="ru-RU" dirty="0" err="1"/>
              <a:t>Зимницкому</a:t>
            </a:r>
            <a:r>
              <a:rPr lang="ru-RU" dirty="0"/>
              <a:t>, бактериологическое исследование (посев).</a:t>
            </a:r>
          </a:p>
          <a:p>
            <a:r>
              <a:rPr lang="ru-RU" u="sng" dirty="0"/>
              <a:t>Для общего анализа мочи</a:t>
            </a:r>
            <a:r>
              <a:rPr lang="ru-RU" dirty="0"/>
              <a:t> используют утреннюю порцию мочи после тщательного туалета наружных половых органов. Мочу в количестве 100-200 мл, собранную в чистую сухую посуду, относят в лабораторию в течение часа. При проведении общего анализа мочи учитывают ее цвет, прозрачность, запах, реакцию, удельный вес, содержание в ней белка, плоского эпителия, лейкоцитов, эритроцитов, цилиндров, бактерий. </a:t>
            </a:r>
            <a:r>
              <a:rPr lang="ru-RU" i="1" dirty="0"/>
              <a:t>Изменение состава мочи.</a:t>
            </a:r>
            <a:r>
              <a:rPr lang="ru-RU" dirty="0"/>
              <a:t> Появление в моче эритроцитов называется </a:t>
            </a:r>
            <a:r>
              <a:rPr lang="ru-RU" i="1" dirty="0"/>
              <a:t>гематурией,</a:t>
            </a:r>
            <a:r>
              <a:rPr lang="ru-RU" dirty="0"/>
              <a:t> обнаружение лейкоцитов в моче (более 5 в поле зрения) – </a:t>
            </a:r>
            <a:r>
              <a:rPr lang="ru-RU" i="1" dirty="0" err="1"/>
              <a:t>лейкоцитурией</a:t>
            </a:r>
            <a:r>
              <a:rPr lang="ru-RU" i="1" dirty="0"/>
              <a:t>,</a:t>
            </a:r>
            <a:r>
              <a:rPr lang="ru-RU" dirty="0"/>
              <a:t> большого количества лейкоцитов – </a:t>
            </a:r>
            <a:r>
              <a:rPr lang="ru-RU" i="1" dirty="0"/>
              <a:t>пиурией. </a:t>
            </a:r>
            <a:r>
              <a:rPr lang="ru-RU" dirty="0"/>
              <a:t>Нахождение в моче цилиндров (белковые слепки дистальных канальцев почек) – </a:t>
            </a:r>
            <a:r>
              <a:rPr lang="ru-RU" i="1" dirty="0" err="1"/>
              <a:t>цилиндрурия</a:t>
            </a:r>
            <a:r>
              <a:rPr lang="ru-RU" i="1" dirty="0"/>
              <a:t> </a:t>
            </a:r>
            <a:r>
              <a:rPr lang="ru-RU" dirty="0"/>
              <a:t>(гиалиновые и зернистые цилиндры появляются при острых воспалительных процессах, восковидные – при хронических). Появление в моче белка носит название </a:t>
            </a:r>
            <a:r>
              <a:rPr lang="ru-RU" i="1" dirty="0"/>
              <a:t>протеинурия</a:t>
            </a:r>
            <a:r>
              <a:rPr lang="ru-RU" dirty="0"/>
              <a:t>, сахара – </a:t>
            </a:r>
            <a:r>
              <a:rPr lang="ru-RU" i="1" dirty="0" err="1"/>
              <a:t>глюкозурия</a:t>
            </a:r>
            <a:r>
              <a:rPr lang="ru-RU" dirty="0"/>
              <a:t>, кетоновых тел – </a:t>
            </a:r>
            <a:r>
              <a:rPr lang="ru-RU" i="1" dirty="0" err="1"/>
              <a:t>кетонурия</a:t>
            </a:r>
            <a:r>
              <a:rPr lang="ru-RU" dirty="0"/>
              <a:t>, билирубина и уробилина – </a:t>
            </a:r>
            <a:r>
              <a:rPr lang="ru-RU" i="1" dirty="0"/>
              <a:t>билирубинурия и </a:t>
            </a:r>
            <a:r>
              <a:rPr lang="ru-RU" i="1" dirty="0" err="1"/>
              <a:t>уробилинурия</a:t>
            </a:r>
            <a:r>
              <a:rPr lang="ru-RU" dirty="0"/>
              <a:t>.</a:t>
            </a:r>
          </a:p>
          <a:p>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214422"/>
            <a:ext cx="8229600" cy="5429288"/>
          </a:xfrm>
        </p:spPr>
        <p:txBody>
          <a:bodyPr>
            <a:normAutofit fontScale="62500" lnSpcReduction="20000"/>
          </a:bodyPr>
          <a:lstStyle/>
          <a:p>
            <a:r>
              <a:rPr lang="ru-RU" u="sng" dirty="0"/>
              <a:t>При исследовании мочи по методу Нечипоренко</a:t>
            </a:r>
            <a:r>
              <a:rPr lang="ru-RU" dirty="0"/>
              <a:t> собирают среднюю порцию мочеиспускания, после центрифугирования исследуют осадок и производят пересчет форменных элементов на 1 мл мочи. Норма: эритроциты – до 2х10</a:t>
            </a:r>
            <a:r>
              <a:rPr lang="ru-RU" baseline="30000" dirty="0"/>
              <a:t>3</a:t>
            </a:r>
            <a:r>
              <a:rPr lang="ru-RU" dirty="0"/>
              <a:t>/мл, лейкоциты – до 4х10</a:t>
            </a:r>
            <a:r>
              <a:rPr lang="ru-RU" baseline="30000" dirty="0"/>
              <a:t>3</a:t>
            </a:r>
            <a:r>
              <a:rPr lang="ru-RU" dirty="0"/>
              <a:t>/мл, цилиндры – до 0,02х10</a:t>
            </a:r>
            <a:r>
              <a:rPr lang="ru-RU" baseline="30000" dirty="0"/>
              <a:t>3</a:t>
            </a:r>
            <a:r>
              <a:rPr lang="ru-RU" dirty="0"/>
              <a:t>/мл.</a:t>
            </a:r>
          </a:p>
          <a:p>
            <a:endParaRPr lang="ru-RU" dirty="0"/>
          </a:p>
          <a:p>
            <a:r>
              <a:rPr lang="ru-RU" dirty="0"/>
              <a:t>При заболеваниях почек и мочевыводящих путей инфекционной природы проводят </a:t>
            </a:r>
            <a:r>
              <a:rPr lang="ru-RU" u="sng" dirty="0"/>
              <a:t>бактериологическое исследование мочи с определением чувствительности к антибиотикам</a:t>
            </a:r>
            <a:r>
              <a:rPr lang="ru-RU" dirty="0"/>
              <a:t>, позволяющее не только выделить возбудителя заболевания методом посева, но и подобрать эффективно действующий на него антибиотик. Важное место в исследовании </a:t>
            </a:r>
            <a:r>
              <a:rPr lang="ru-RU" u="sng" dirty="0"/>
              <a:t>выделительной и концентрационной функции почек</a:t>
            </a:r>
            <a:r>
              <a:rPr lang="ru-RU" dirty="0"/>
              <a:t> занимает </a:t>
            </a:r>
            <a:r>
              <a:rPr lang="ru-RU" u="sng" dirty="0"/>
              <a:t>проба мочи по </a:t>
            </a:r>
            <a:r>
              <a:rPr lang="ru-RU" u="sng" dirty="0" err="1"/>
              <a:t>Зимницкому</a:t>
            </a:r>
            <a:r>
              <a:rPr lang="ru-RU" dirty="0"/>
              <a:t>. Мочу собирают через каждые 3 ч в отдельную посуду, причем раздельно учитывают дневной и ночной диурез. В каждой порции определяют объем и относительную плотность мочи. При снижении концентрационной функции почек плотность мочи снижается, отмечается монотонно низкая относительная плотность мочи – </a:t>
            </a:r>
            <a:r>
              <a:rPr lang="ru-RU" dirty="0" err="1"/>
              <a:t>изогипостенурия</a:t>
            </a:r>
            <a:r>
              <a:rPr lang="ru-RU" dirty="0"/>
              <a:t> (1002-1012).</a:t>
            </a:r>
            <a:r>
              <a:rPr lang="ru-RU" u="sng" dirty="0"/>
              <a:t>4. Исследование скорости клубочковой фильтрации</a:t>
            </a:r>
            <a:r>
              <a:rPr lang="ru-RU" dirty="0"/>
              <a:t>(КФ) проводится для определения функции почек и степени почечной недостаточности. Определяется концентрация </a:t>
            </a:r>
            <a:r>
              <a:rPr lang="ru-RU" dirty="0" err="1"/>
              <a:t>креатинина</a:t>
            </a:r>
            <a:r>
              <a:rPr lang="ru-RU" dirty="0"/>
              <a:t> в моче и его содержание в крови. Зная величину минутного диуреза, находят, какой объем крови в мл освободился от </a:t>
            </a:r>
            <a:r>
              <a:rPr lang="ru-RU" dirty="0" err="1"/>
              <a:t>креатинина</a:t>
            </a:r>
            <a:r>
              <a:rPr lang="ru-RU" dirty="0"/>
              <a:t> в почке за 1 минуту. У здоровых людей величина скорости клубочковой фильтрации 120-130 мл/мин.</a:t>
            </a:r>
          </a:p>
          <a:p>
            <a:endParaRPr lang="ru-RU" dirty="0"/>
          </a:p>
          <a:p>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071546"/>
            <a:ext cx="8229600" cy="5395930"/>
          </a:xfrm>
        </p:spPr>
        <p:txBody>
          <a:bodyPr>
            <a:normAutofit fontScale="77500" lnSpcReduction="20000"/>
          </a:bodyPr>
          <a:lstStyle/>
          <a:p>
            <a:pPr>
              <a:buNone/>
            </a:pPr>
            <a:r>
              <a:rPr lang="ru-RU" b="1" dirty="0"/>
              <a:t>Инструментальные методы исследования</a:t>
            </a:r>
            <a:r>
              <a:rPr lang="ru-RU" i="1" dirty="0"/>
              <a:t>.</a:t>
            </a:r>
          </a:p>
          <a:p>
            <a:pPr>
              <a:buNone/>
            </a:pPr>
            <a:endParaRPr lang="ru-RU" i="1" dirty="0"/>
          </a:p>
          <a:p>
            <a:pPr>
              <a:buNone/>
            </a:pPr>
            <a:r>
              <a:rPr lang="ru-RU" dirty="0"/>
              <a:t>1. Обзорная урография. </a:t>
            </a:r>
          </a:p>
          <a:p>
            <a:pPr>
              <a:buNone/>
            </a:pPr>
            <a:r>
              <a:rPr lang="ru-RU" dirty="0"/>
              <a:t>2. Экскреторная урография (с внутривенным введением контрастного вещества). </a:t>
            </a:r>
          </a:p>
          <a:p>
            <a:pPr>
              <a:buNone/>
            </a:pPr>
            <a:r>
              <a:rPr lang="ru-RU" dirty="0"/>
              <a:t>3. Цистоскопия (осмотр внутренней поверхности мочевого пузыря), </a:t>
            </a:r>
            <a:r>
              <a:rPr lang="ru-RU" dirty="0" err="1"/>
              <a:t>хромоцистоскопия</a:t>
            </a:r>
            <a:r>
              <a:rPr lang="ru-RU" dirty="0"/>
              <a:t> (внутривенно вводится краситель, затем при проведении цистоскопии наблюдают за его выделением из устьев мочеточников). </a:t>
            </a:r>
          </a:p>
          <a:p>
            <a:pPr>
              <a:buNone/>
            </a:pPr>
            <a:r>
              <a:rPr lang="ru-RU" dirty="0"/>
              <a:t>4. Радиоизотопные методы исследования почек: сканирование (получаем на бумаге изображение почек) и радиоизотопная </a:t>
            </a:r>
            <a:r>
              <a:rPr lang="ru-RU" dirty="0" err="1"/>
              <a:t>ренография</a:t>
            </a:r>
            <a:r>
              <a:rPr lang="ru-RU" dirty="0"/>
              <a:t> (получаем кривую выведения радиоизотопа из организма пациента). </a:t>
            </a:r>
          </a:p>
          <a:p>
            <a:pPr>
              <a:buNone/>
            </a:pPr>
            <a:r>
              <a:rPr lang="ru-RU" dirty="0"/>
              <a:t>5. УЗИ почек и мочевыводящих путей. </a:t>
            </a:r>
          </a:p>
          <a:p>
            <a:pPr>
              <a:buNone/>
            </a:pPr>
            <a:r>
              <a:rPr lang="ru-RU" dirty="0"/>
              <a:t>6. Компьютерная томография. </a:t>
            </a:r>
          </a:p>
          <a:p>
            <a:pPr>
              <a:buNone/>
            </a:pPr>
            <a:r>
              <a:rPr lang="ru-RU" dirty="0"/>
              <a:t>7. Пункционная биопсия почек. </a:t>
            </a:r>
          </a:p>
          <a:p>
            <a:pPr>
              <a:buNone/>
            </a:pPr>
            <a:r>
              <a:rPr lang="ru-RU" dirty="0"/>
              <a:t>8. ЭКГ, исследование глазного дна – для определения последствий повышенного АД.</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1000108"/>
            <a:ext cx="8229600" cy="5500726"/>
          </a:xfrm>
        </p:spPr>
        <p:txBody>
          <a:bodyPr>
            <a:normAutofit/>
          </a:bodyPr>
          <a:lstStyle/>
          <a:p>
            <a:pPr>
              <a:buNone/>
            </a:pPr>
            <a:r>
              <a:rPr lang="ru-RU" sz="1200" b="1" i="1" dirty="0"/>
              <a:t>Расстройства мочеотделения</a:t>
            </a:r>
            <a:r>
              <a:rPr lang="ru-RU" sz="1200" dirty="0"/>
              <a:t>. Касаются как количества выделяемой мочи, так и самого процесса мочеиспускания. Образуемый за определенный промежуток времени объем мочи носит название диуреза (</a:t>
            </a:r>
            <a:r>
              <a:rPr lang="ru-RU" sz="1200" dirty="0" err="1"/>
              <a:t>diuresis</a:t>
            </a:r>
            <a:r>
              <a:rPr lang="ru-RU" sz="1200" dirty="0"/>
              <a:t>). Наиболее часто пользуются измерением суточного диуреза — объема мочи, выделенного за 24 ч и не превышающего в норме 2 л. У здорового взрослого человека суточное выделение мочи составляет 67—75 % от количества выпитой жидкости, 2/3 общего количества мочи должно выделяться днем, а 1/3 — ночью. При различных патологических состояниях количество выделяемой мочи может значительно изменяться как в сторону увеличения, так и в сторону уменьшения.</a:t>
            </a:r>
          </a:p>
          <a:p>
            <a:r>
              <a:rPr lang="ru-RU" sz="1200" dirty="0"/>
              <a:t>Полиурия (</a:t>
            </a:r>
            <a:r>
              <a:rPr lang="ru-RU" sz="1200" dirty="0" err="1"/>
              <a:t>polyuria</a:t>
            </a:r>
            <a:r>
              <a:rPr lang="ru-RU" sz="1200" dirty="0"/>
              <a:t>) — увеличение суточного диуреза до 3 л и более. Она наблюдается при поражении почек, сопровождающемся развитием острой или хронической почечной недостаточности. Полиурия наблюдается при полидипсии (употребление большого количества воды при повышенной жажде) различного генеза, несахарном диабете, быстром схождении отеков. Кратковременная полиурия отмечается после нервно-психического возбуждения, приступа эпилепсии, мигрени, приступа стенокардии. </a:t>
            </a:r>
          </a:p>
          <a:p>
            <a:r>
              <a:rPr lang="ru-RU" sz="1200" dirty="0" err="1"/>
              <a:t>Никтурия</a:t>
            </a:r>
            <a:r>
              <a:rPr lang="ru-RU" sz="1200" dirty="0"/>
              <a:t> (</a:t>
            </a:r>
            <a:r>
              <a:rPr lang="ru-RU" sz="1200" dirty="0" err="1"/>
              <a:t>nycturia</a:t>
            </a:r>
            <a:r>
              <a:rPr lang="ru-RU" sz="1200" dirty="0"/>
              <a:t>) — преобладание ночного диуреза над дневным. Она может быть ранним признаком хронической почечной недостаточности (</a:t>
            </a:r>
            <a:r>
              <a:rPr lang="ru-RU" sz="1200" dirty="0" err="1"/>
              <a:t>uraemia</a:t>
            </a:r>
            <a:r>
              <a:rPr lang="ru-RU" sz="1200" dirty="0"/>
              <a:t>), </a:t>
            </a:r>
            <a:r>
              <a:rPr lang="ru-RU" sz="1200" dirty="0" err="1"/>
              <a:t>недостаточности</a:t>
            </a:r>
            <a:r>
              <a:rPr lang="ru-RU" sz="1200" dirty="0"/>
              <a:t> кровообращения. </a:t>
            </a:r>
            <a:r>
              <a:rPr lang="ru-RU" sz="1200" dirty="0" err="1"/>
              <a:t>Никтурия</a:t>
            </a:r>
            <a:r>
              <a:rPr lang="ru-RU" sz="1200" dirty="0"/>
              <a:t> в сочетании с полиурией иногда длительно остаются единственным проявлением хронической почечной недостаточности. Возникновение полиурии при острой почечной недостаточности является благоприятным признаком, отражающим начинающееся восстановление функции почек. </a:t>
            </a:r>
          </a:p>
          <a:p>
            <a:r>
              <a:rPr lang="ru-RU" sz="1200" dirty="0" err="1"/>
              <a:t>Олигурия</a:t>
            </a:r>
            <a:r>
              <a:rPr lang="ru-RU" sz="1200" dirty="0"/>
              <a:t> (</a:t>
            </a:r>
            <a:r>
              <a:rPr lang="ru-RU" sz="1200" dirty="0" err="1"/>
              <a:t>oliguria</a:t>
            </a:r>
            <a:r>
              <a:rPr lang="ru-RU" sz="1200" dirty="0"/>
              <a:t>) — уменьшение количества выделяемой за сутки мочи до 500 мл и меньше. Она наблюдается в начале острою </a:t>
            </a:r>
            <a:r>
              <a:rPr lang="ru-RU" sz="1200" dirty="0" err="1"/>
              <a:t>гломерулонефрита</a:t>
            </a:r>
            <a:r>
              <a:rPr lang="ru-RU" sz="1200" dirty="0"/>
              <a:t>, при нефротическом синдроме, острой и хронической недостаточности. Причина </a:t>
            </a:r>
            <a:r>
              <a:rPr lang="ru-RU" sz="1200" dirty="0" err="1"/>
              <a:t>олигурии</a:t>
            </a:r>
            <a:r>
              <a:rPr lang="ru-RU" sz="1200" dirty="0"/>
              <a:t> при остром </a:t>
            </a:r>
            <a:r>
              <a:rPr lang="ru-RU" sz="1200" dirty="0" err="1"/>
              <a:t>гломерулонефрите</a:t>
            </a:r>
            <a:r>
              <a:rPr lang="ru-RU" sz="1200" dirty="0"/>
              <a:t> — понижение клубочковой фильтрации вследствие ухудшения кровообращения в клубочках. При нефротическом синдроме причиной </a:t>
            </a:r>
            <a:r>
              <a:rPr lang="ru-RU" sz="1200" dirty="0" err="1"/>
              <a:t>олигурии</a:t>
            </a:r>
            <a:r>
              <a:rPr lang="ru-RU" sz="1200" dirty="0"/>
              <a:t> является </a:t>
            </a:r>
            <a:r>
              <a:rPr lang="ru-RU" sz="1200" dirty="0" err="1"/>
              <a:t>экстраренальная</a:t>
            </a:r>
            <a:r>
              <a:rPr lang="ru-RU" sz="1200" dirty="0"/>
              <a:t> задержка воды в тканях в виде отеков. При острой и хронической почечной недостаточности </a:t>
            </a:r>
            <a:r>
              <a:rPr lang="ru-RU" sz="1200" dirty="0" err="1"/>
              <a:t>олигурия</a:t>
            </a:r>
            <a:r>
              <a:rPr lang="ru-RU" sz="1200" dirty="0"/>
              <a:t> свидетельствует о тяжелой функциональной недостаточности почек. Следует помнить, что </a:t>
            </a:r>
            <a:r>
              <a:rPr lang="ru-RU" sz="1200" dirty="0" err="1"/>
              <a:t>олигурия</a:t>
            </a:r>
            <a:r>
              <a:rPr lang="ru-RU" sz="1200" dirty="0"/>
              <a:t> бывает также при обильном потоотделении, рвоте, поносах, кровотечении, сердечной недостаточности.</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1472" y="1357298"/>
            <a:ext cx="7758138" cy="4643470"/>
          </a:xfrm>
        </p:spPr>
        <p:txBody>
          <a:bodyPr>
            <a:normAutofit/>
          </a:bodyPr>
          <a:lstStyle/>
          <a:p>
            <a:r>
              <a:rPr lang="ru-RU" sz="1400" dirty="0"/>
              <a:t>Анурия (</a:t>
            </a:r>
            <a:r>
              <a:rPr lang="ru-RU" sz="1400" dirty="0" err="1"/>
              <a:t>anuria</a:t>
            </a:r>
            <a:r>
              <a:rPr lang="ru-RU" sz="1400" dirty="0"/>
              <a:t>)— состояние, при котором в мочевой пузырь поступает за сутки не более 50 мл мочи. Различают </a:t>
            </a:r>
            <a:r>
              <a:rPr lang="ru-RU" sz="1400" dirty="0" err="1"/>
              <a:t>аренальную</a:t>
            </a:r>
            <a:r>
              <a:rPr lang="ru-RU" sz="1400" dirty="0"/>
              <a:t>, </a:t>
            </a:r>
            <a:r>
              <a:rPr lang="ru-RU" sz="1400" dirty="0" err="1"/>
              <a:t>преренальную</a:t>
            </a:r>
            <a:r>
              <a:rPr lang="ru-RU" sz="1400" dirty="0"/>
              <a:t>, ренальную (секреторную) и </a:t>
            </a:r>
            <a:r>
              <a:rPr lang="ru-RU" sz="1400" dirty="0" err="1"/>
              <a:t>субренальную</a:t>
            </a:r>
            <a:r>
              <a:rPr lang="ru-RU" sz="1400" dirty="0"/>
              <a:t> анурию.</a:t>
            </a:r>
          </a:p>
          <a:p>
            <a:r>
              <a:rPr lang="ru-RU" sz="1400" dirty="0" err="1"/>
              <a:t>Аренолышя</a:t>
            </a:r>
            <a:r>
              <a:rPr lang="ru-RU" sz="1400" dirty="0"/>
              <a:t> анурия наблюдается у новорожденных при аплазии почек или как результат оперативного удаления единственной ночки. </a:t>
            </a:r>
            <a:r>
              <a:rPr lang="ru-RU" sz="1400" dirty="0" err="1"/>
              <a:t>Аренальная</a:t>
            </a:r>
            <a:r>
              <a:rPr lang="ru-RU" sz="1400" dirty="0"/>
              <a:t> анурия возникает от </a:t>
            </a:r>
            <a:r>
              <a:rPr lang="ru-RU" sz="1400" dirty="0" err="1"/>
              <a:t>внепочечных</a:t>
            </a:r>
            <a:r>
              <a:rPr lang="ru-RU" sz="1400" dirty="0"/>
              <a:t> причин, чаще всего вследствие недостаточности кровоснабжения почек (шок, коллапс, сердечная недостаточность) или полного его прекращения (тромбоз аорты, почечных артерий или вен), а также как результат дегидратации (кровопотеря, понос, рвота). </a:t>
            </a:r>
          </a:p>
          <a:p>
            <a:r>
              <a:rPr lang="ru-RU" sz="1400" dirty="0" err="1"/>
              <a:t>Ренальиая</a:t>
            </a:r>
            <a:r>
              <a:rPr lang="ru-RU" sz="1400" dirty="0"/>
              <a:t> (секреторная) анурия развивается в результате поражения почечной паренхимы, в основе которого лежит нарушение кровообращения почек (ишемия, гипоксия), обусловленное различными причинами (острая почечная недостаточность на почве интоксикации, отравления органическими ядами, солями тяжелых металлов и т.д.). Поскольку в патогенезе ренальной и </a:t>
            </a:r>
            <a:r>
              <a:rPr lang="ru-RU" sz="1400" dirty="0" err="1"/>
              <a:t>преренальной</a:t>
            </a:r>
            <a:r>
              <a:rPr lang="ru-RU" sz="1400" dirty="0"/>
              <a:t> анурии ведущим является нарушение кровообращения в почках, деление анурии на ренальную и </a:t>
            </a:r>
            <a:r>
              <a:rPr lang="ru-RU" sz="1400" dirty="0" err="1"/>
              <a:t>преренальную</a:t>
            </a:r>
            <a:r>
              <a:rPr lang="ru-RU" sz="1400" dirty="0"/>
              <a:t> в значительной мере условно. </a:t>
            </a:r>
          </a:p>
          <a:p>
            <a:r>
              <a:rPr lang="ru-RU" sz="1400" dirty="0" err="1"/>
              <a:t>Субренальная</a:t>
            </a:r>
            <a:r>
              <a:rPr lang="ru-RU" sz="1400" dirty="0"/>
              <a:t> анурия возникает в результате нарушения выделения мочи из мочевых путей. Самые частые се причины — двусторонние камни почек, </a:t>
            </a:r>
            <a:r>
              <a:rPr lang="ru-RU" sz="1400" dirty="0" err="1"/>
              <a:t>сдавление</a:t>
            </a:r>
            <a:r>
              <a:rPr lang="ru-RU" sz="1400" dirty="0"/>
              <a:t> мочеточников извне опухолью</a:t>
            </a:r>
          </a:p>
          <a:p>
            <a:endParaRPr lang="ru-RU"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357298"/>
            <a:ext cx="8229600" cy="4857784"/>
          </a:xfrm>
        </p:spPr>
        <p:txBody>
          <a:bodyPr>
            <a:normAutofit fontScale="77500" lnSpcReduction="20000"/>
          </a:bodyPr>
          <a:lstStyle/>
          <a:p>
            <a:pPr>
              <a:buNone/>
            </a:pPr>
            <a:r>
              <a:rPr lang="ru-RU" dirty="0"/>
              <a:t>К расстройствам мочеотделения, связанным с процессом мочеиспускания, относят следующие:</a:t>
            </a:r>
          </a:p>
          <a:p>
            <a:r>
              <a:rPr lang="ru-RU" dirty="0"/>
              <a:t>Ишурия — задержка мочи. Больной не может опорожнить мочевой пузырь. Это наблюдается при </a:t>
            </a:r>
            <a:r>
              <a:rPr lang="ru-RU" dirty="0" err="1"/>
              <a:t>сдавлении</a:t>
            </a:r>
            <a:r>
              <a:rPr lang="ru-RU" dirty="0"/>
              <a:t>, повреждении спинного мозга, в бессознательном состоянии. Таким образом, и при анурии, и при ишурии больной мочу не выделяет. Различие этих двух состояний заключается в том, что при анурии мочевой пузырь пуст, почки в него мочу не выделяют, а при ишурии мочевой пузырь наполнен мочой, но она из него не эвакуируется. </a:t>
            </a:r>
          </a:p>
          <a:p>
            <a:r>
              <a:rPr lang="ru-RU" dirty="0"/>
              <a:t>Поллакиурия — учащенное мочеиспускание.</a:t>
            </a:r>
          </a:p>
          <a:p>
            <a:r>
              <a:rPr lang="ru-RU" dirty="0" err="1"/>
              <a:t>Странгурия</a:t>
            </a:r>
            <a:r>
              <a:rPr lang="ru-RU" dirty="0"/>
              <a:t> — болезненное </a:t>
            </a:r>
            <a:r>
              <a:rPr lang="ru-RU" dirty="0" err="1"/>
              <a:t>мочеиспусканиение</a:t>
            </a:r>
            <a:r>
              <a:rPr lang="ru-RU" dirty="0"/>
              <a:t>. </a:t>
            </a:r>
          </a:p>
          <a:p>
            <a:r>
              <a:rPr lang="ru-RU" dirty="0"/>
              <a:t>Оба симптома в сочетании друг с другом носят название дизурия, которая часто бывает связана с инфекцией мочевых путей (цистит; уретрит, простатит), нарушением опока мочи, прохождением по мочеточнику камня, сгустков крови, некротических масс (туберкулез почки, распадающаяся ее опухоль). Рецидивирующая дизурия — характерный (нередко единственный) симптом туберкулеза почки.</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142984"/>
            <a:ext cx="8229600" cy="5395930"/>
          </a:xfrm>
        </p:spPr>
        <p:txBody>
          <a:bodyPr>
            <a:normAutofit/>
          </a:bodyPr>
          <a:lstStyle/>
          <a:p>
            <a:pPr>
              <a:buNone/>
            </a:pPr>
            <a:r>
              <a:rPr lang="ru-RU" sz="1800" b="1" i="1" dirty="0"/>
              <a:t>Изменения цвета мочи</a:t>
            </a:r>
            <a:r>
              <a:rPr lang="ru-RU" sz="1800" dirty="0"/>
              <a:t>. У здорового человека </a:t>
            </a:r>
            <a:r>
              <a:rPr lang="ru-RU" sz="1800" dirty="0" err="1"/>
              <a:t>цветмочи</a:t>
            </a:r>
            <a:r>
              <a:rPr lang="ru-RU" sz="1800" dirty="0"/>
              <a:t> соломенно-желтый, обусловлен наличием в ней </a:t>
            </a:r>
            <a:r>
              <a:rPr lang="ru-RU" sz="1800" dirty="0" err="1"/>
              <a:t>урохрома</a:t>
            </a:r>
            <a:r>
              <a:rPr lang="ru-RU" sz="1800" dirty="0"/>
              <a:t>. </a:t>
            </a:r>
          </a:p>
          <a:p>
            <a:r>
              <a:rPr lang="ru-RU" sz="1800" dirty="0"/>
              <a:t>Выделение мочи цвета мясных помоев (грязно-красная) или красного цвета носит название гематурии. Гематурия может быть обусловлена острым гломерулонефритом, почечнокаменной болезнью, инфарктом почки, туберкулезным поражением почек и мочевыводящих путей, кровотечениями из любого отдела мочевыводящей системы и почек в результате травмы, геморрагического диатеза.</a:t>
            </a:r>
          </a:p>
          <a:p>
            <a:r>
              <a:rPr lang="ru-RU" sz="1800" dirty="0"/>
              <a:t>Моча темно-красного цвета, напоминающая цвет пива, бывает при выделении мочой желчных пигментов. При этом нередко отмечается повышенное ценообразование в ней.</a:t>
            </a:r>
          </a:p>
          <a:p>
            <a:r>
              <a:rPr lang="ru-RU" sz="1800" dirty="0"/>
              <a:t>Бледно-желтая, почти бесцветная, моча бывает при сахарном и несахарном диабете, вообще при полиурии.</a:t>
            </a:r>
          </a:p>
          <a:p>
            <a:r>
              <a:rPr lang="ru-RU" sz="1800" dirty="0"/>
              <a:t>Надо помнить, что цвет мочи может изменяться при приеме некоторых лекарственных средств и пищевых продуктов.</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357298"/>
            <a:ext cx="8229600" cy="4572032"/>
          </a:xfrm>
        </p:spPr>
        <p:txBody>
          <a:bodyPr>
            <a:normAutofit fontScale="55000" lnSpcReduction="20000"/>
          </a:bodyPr>
          <a:lstStyle/>
          <a:p>
            <a:r>
              <a:rPr lang="ru-RU" b="1" dirty="0"/>
              <a:t>Отеки</a:t>
            </a:r>
            <a:r>
              <a:rPr lang="ru-RU" i="1" dirty="0"/>
              <a:t>. </a:t>
            </a:r>
            <a:r>
              <a:rPr lang="ru-RU" dirty="0"/>
              <a:t>Характеристикой отеков почечной природы является их локализация в тех областях, где много рыхлой подкожной жировой клетчатки. Чаще всего они выявляются утром на лице, под глазами. При выраженном отечном синдроме отеки могут распространяться на конечности, туловище, вплоть до анасарки. Жидкость может скапливаться также в полостях тела (гидроторакс, асцит, </a:t>
            </a:r>
            <a:r>
              <a:rPr lang="ru-RU" dirty="0" err="1"/>
              <a:t>гидроперикард</a:t>
            </a:r>
            <a:r>
              <a:rPr lang="ru-RU" dirty="0"/>
              <a:t>). При наличии у пациента почечных отеков ежедневно учитывают суточный диурез и количество выпитой жидкости (определяют суточный водный баланс), проводят регулярное взвешивание.</a:t>
            </a:r>
          </a:p>
          <a:p>
            <a:r>
              <a:rPr lang="ru-RU" dirty="0"/>
              <a:t>Жалобы , связанные с </a:t>
            </a:r>
            <a:r>
              <a:rPr lang="ru-RU" b="1" i="1" dirty="0"/>
              <a:t>повышением артериального давления</a:t>
            </a:r>
            <a:r>
              <a:rPr lang="ru-RU" dirty="0"/>
              <a:t>. Г 1роявления артериальной гипертензии, часто возникающей при различных почечных заболеваниях (симптоматическая гипертония), также могут быть единственным сигналом почечного страдания. Следует помнить, что повышение давления способно протекать бессимптомно и может быть выявлено случайно во время медосмотра. Высокие цифры артериального давления нередко служат начальным звеном в диагностике заболевания почек. Возможны следующие обстоятельства его выявления. Высокое и стойкое артериальное давление, о котором больной не знает, способствует значительной нагрузке на левый желудочек сердца, он с течением времени слабеет. Развивающаяся сердечная астма (приступы удушья) приводит больного к врачу; выявленная в этом случае артериальная гипертензия побуждает к поиску заболевания почек. </a:t>
            </a:r>
          </a:p>
          <a:p>
            <a:r>
              <a:rPr lang="ru-RU" dirty="0"/>
              <a:t>Патология почек может проявляться и таким неспецифическим симптомом, как лихорадка (</a:t>
            </a:r>
            <a:r>
              <a:rPr lang="ru-RU" dirty="0" err="1"/>
              <a:t>пиелонефрит</a:t>
            </a:r>
            <a:r>
              <a:rPr lang="ru-RU" dirty="0"/>
              <a:t>, паранефрит, опухоли почек и др.). Нужно помнить также, что самочувствие многих больных нередко длительно остается удовлетворительным даже при далеко зашедшем поражении почек.</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571480"/>
            <a:ext cx="8229600" cy="1143000"/>
          </a:xfrm>
        </p:spPr>
        <p:txBody>
          <a:bodyPr>
            <a:noAutofit/>
          </a:bodyPr>
          <a:lstStyle/>
          <a:p>
            <a:r>
              <a:rPr lang="ru-RU" sz="2800" dirty="0"/>
              <a:t>2. Назовите заболевания почек и мочевыводящих путей, для которых характерна односторонняя локализация болей в пояснице, а для каких - двухсторонняя локализация.</a:t>
            </a:r>
          </a:p>
        </p:txBody>
      </p:sp>
      <p:sp>
        <p:nvSpPr>
          <p:cNvPr id="3" name="Содержимое 2"/>
          <p:cNvSpPr>
            <a:spLocks noGrp="1"/>
          </p:cNvSpPr>
          <p:nvPr>
            <p:ph idx="1"/>
          </p:nvPr>
        </p:nvSpPr>
        <p:spPr>
          <a:xfrm>
            <a:off x="357158" y="1714488"/>
            <a:ext cx="8443914" cy="5143512"/>
          </a:xfrm>
        </p:spPr>
        <p:txBody>
          <a:bodyPr>
            <a:normAutofit fontScale="70000" lnSpcReduction="20000"/>
          </a:bodyPr>
          <a:lstStyle/>
          <a:p>
            <a:pPr>
              <a:buNone/>
            </a:pPr>
            <a:endParaRPr lang="ru-RU" sz="2000" dirty="0"/>
          </a:p>
          <a:p>
            <a:pPr>
              <a:buNone/>
            </a:pPr>
            <a:r>
              <a:rPr lang="ru-RU" sz="2300" dirty="0"/>
              <a:t>Заболевания, для которых характерна односторонняя локализация болей:</a:t>
            </a:r>
          </a:p>
          <a:p>
            <a:pPr>
              <a:buNone/>
            </a:pPr>
            <a:endParaRPr lang="ru-RU" sz="2300" dirty="0"/>
          </a:p>
          <a:p>
            <a:r>
              <a:rPr lang="ru-RU" sz="2300" b="1" i="1" dirty="0" err="1"/>
              <a:t>Пиелонефрит</a:t>
            </a:r>
            <a:r>
              <a:rPr lang="ru-RU" sz="2300" dirty="0"/>
              <a:t>. Это инфекционное заболевание, для которого характерна ноющая, тупая и постоянная боль – она может локализоваться с одной стороны (в зависимости от того, в какой почке развивается патология) или быть двухсторонней.</a:t>
            </a:r>
          </a:p>
          <a:p>
            <a:r>
              <a:rPr lang="ru-RU" sz="2300" b="1" dirty="0"/>
              <a:t>Почечная колика. </a:t>
            </a:r>
            <a:r>
              <a:rPr lang="ru-RU" sz="2300" dirty="0"/>
              <a:t>Начинается заболевание с тупой односторонней </a:t>
            </a:r>
            <a:r>
              <a:rPr lang="ru-RU" sz="2300" i="1" dirty="0"/>
              <a:t>боли в пояснице схваткообразного характера</a:t>
            </a:r>
            <a:r>
              <a:rPr lang="ru-RU" sz="2300" dirty="0"/>
              <a:t> справа или слева от позвоночного столба, либо в животе с распространением в область паха, половые органы, ногу.</a:t>
            </a:r>
          </a:p>
          <a:p>
            <a:pPr fontAlgn="base"/>
            <a:r>
              <a:rPr lang="ru-RU" sz="2300" b="1" dirty="0"/>
              <a:t>Нефроптоз </a:t>
            </a:r>
            <a:r>
              <a:rPr lang="ru-RU" sz="2300" dirty="0"/>
              <a:t>– это опущение почки. При нефроптозе у пациентов опытного врача уролога  наблюдается повышенная температура, возможна тошнота и рвота, ноющие односторонние боли в пояснице.</a:t>
            </a:r>
          </a:p>
          <a:p>
            <a:pPr fontAlgn="base"/>
            <a:r>
              <a:rPr lang="ru-RU" sz="2300" b="1" dirty="0"/>
              <a:t>Острый нефрит</a:t>
            </a:r>
          </a:p>
          <a:p>
            <a:pPr fontAlgn="base"/>
            <a:r>
              <a:rPr lang="ru-RU" sz="2300" b="1" dirty="0"/>
              <a:t>Паранефрит</a:t>
            </a:r>
            <a:r>
              <a:rPr lang="ru-RU" sz="2300" dirty="0"/>
              <a:t> </a:t>
            </a:r>
          </a:p>
          <a:p>
            <a:pPr>
              <a:buNone/>
            </a:pPr>
            <a:endParaRPr lang="ru-RU" sz="2300" dirty="0"/>
          </a:p>
          <a:p>
            <a:pPr>
              <a:buNone/>
            </a:pPr>
            <a:r>
              <a:rPr lang="ru-RU" sz="2300" dirty="0"/>
              <a:t>Заболевания, для которых характерна двухсторонняя локализация болей:</a:t>
            </a:r>
          </a:p>
          <a:p>
            <a:pPr>
              <a:buNone/>
            </a:pPr>
            <a:endParaRPr lang="ru-RU" sz="2300" dirty="0"/>
          </a:p>
          <a:p>
            <a:r>
              <a:rPr lang="ru-RU" sz="2300" b="1" i="1" dirty="0" err="1"/>
              <a:t>Пиелонефрит</a:t>
            </a:r>
            <a:endParaRPr lang="ru-RU" sz="2300" b="1" i="1" dirty="0"/>
          </a:p>
          <a:p>
            <a:r>
              <a:rPr lang="ru-RU" sz="2300" b="1" i="1" dirty="0" err="1"/>
              <a:t>Гломерулонефрит</a:t>
            </a:r>
            <a:r>
              <a:rPr lang="ru-RU" sz="2300" b="1" dirty="0"/>
              <a:t>. </a:t>
            </a:r>
            <a:r>
              <a:rPr lang="ru-RU" sz="2300" dirty="0"/>
              <a:t>Воспалительный процесс, который локализуется в почечных клубочках и канальцах, всегда развивается остро. Почечная боль двухсторонняя, острая и постоянная будет характерным признаком данной патологии.</a:t>
            </a:r>
            <a:endParaRPr lang="ru-RU" sz="2300" b="1" dirty="0"/>
          </a:p>
          <a:p>
            <a:r>
              <a:rPr lang="ru-RU" sz="2300" b="1" i="1" dirty="0"/>
              <a:t>Почечная недостаточность </a:t>
            </a:r>
          </a:p>
          <a:p>
            <a:endParaRPr lang="ru-RU"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1143000"/>
          </a:xfrm>
        </p:spPr>
        <p:txBody>
          <a:bodyPr>
            <a:normAutofit/>
          </a:bodyPr>
          <a:lstStyle/>
          <a:p>
            <a:r>
              <a:rPr lang="ru-RU" sz="3600" dirty="0"/>
              <a:t>3. Назовите симптомы, характеризующие почечные отеки.</a:t>
            </a:r>
          </a:p>
        </p:txBody>
      </p:sp>
      <p:sp>
        <p:nvSpPr>
          <p:cNvPr id="3" name="Содержимое 2"/>
          <p:cNvSpPr>
            <a:spLocks noGrp="1"/>
          </p:cNvSpPr>
          <p:nvPr>
            <p:ph idx="1"/>
          </p:nvPr>
        </p:nvSpPr>
        <p:spPr>
          <a:xfrm>
            <a:off x="500034" y="2000240"/>
            <a:ext cx="8229600" cy="4714908"/>
          </a:xfrm>
        </p:spPr>
        <p:txBody>
          <a:bodyPr>
            <a:normAutofit fontScale="55000" lnSpcReduction="20000"/>
          </a:bodyPr>
          <a:lstStyle/>
          <a:p>
            <a:pPr>
              <a:buNone/>
            </a:pPr>
            <a:r>
              <a:rPr lang="ru-RU" sz="2900" dirty="0"/>
              <a:t>Отек почки, симптомы свои показывает чаще всего в утренние часы и в области рук и ног, которые теряют подвижность, опухают, кожа в этих местах – бледная и отмечена чрезмерной сухостью. Сюда стоит отнести и следующее:</a:t>
            </a:r>
          </a:p>
          <a:p>
            <a:r>
              <a:rPr lang="ru-RU" sz="2900" b="1" i="1" dirty="0"/>
              <a:t>Болевые ощущения в поясничном отделе спины</a:t>
            </a:r>
            <a:r>
              <a:rPr lang="ru-RU" sz="2900" dirty="0"/>
              <a:t>. Чаще всего такие приступы болей беспокоят пациента до появления патологической отечности – последние могут быть весьма интенсивными и спровоцировать приступы тошноты и рвоту. Могут отдавать в ногу или же область паха.</a:t>
            </a:r>
          </a:p>
          <a:p>
            <a:r>
              <a:rPr lang="ru-RU" sz="2900" dirty="0"/>
              <a:t>Пациента беспокоят и </a:t>
            </a:r>
            <a:r>
              <a:rPr lang="ru-RU" sz="2900" b="1" i="1" dirty="0"/>
              <a:t>проблемы с посещением туалета и </a:t>
            </a:r>
            <a:r>
              <a:rPr lang="ru-RU" sz="2900" b="1" dirty="0"/>
              <a:t>мочеиспусканием (нарушения мочеиспускания) </a:t>
            </a:r>
            <a:r>
              <a:rPr lang="ru-RU" sz="2900" dirty="0"/>
              <a:t>– если вода задерживается в организме, то количество мочи снижается и чем этот показатель ниже, тем хуже будет состояние больного. Помимо всего прочего – меняется сам цвет мочи, которая становится темной или же светлой, а при мочеиспускании пациент ощущает боль в области поясничного отдела.</a:t>
            </a:r>
          </a:p>
          <a:p>
            <a:r>
              <a:rPr lang="ru-RU" sz="2900" dirty="0"/>
              <a:t>Показывают себя и </a:t>
            </a:r>
            <a:r>
              <a:rPr lang="ru-RU" sz="2900" b="1" i="1" dirty="0"/>
              <a:t>неврологические сбои и нарушения </a:t>
            </a:r>
            <a:r>
              <a:rPr lang="ru-RU" sz="2900" dirty="0"/>
              <a:t>– токсины, отравляя организм, негативно действуют и на ЦНС, провоцируя развитие паралича и коматозного состояния, энцефалопатии. В самом начале интоксикация будет показывать себя высыпаниями по телу и зудом, приступами мигрени и болью, скованностью мышц.</a:t>
            </a: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511</TotalTime>
  <Words>2663</Words>
  <Application>Microsoft Office PowerPoint</Application>
  <PresentationFormat>Экран (4:3)</PresentationFormat>
  <Paragraphs>188</Paragraphs>
  <Slides>29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29</vt:i4>
      </vt:variant>
    </vt:vector>
  </HeadingPairs>
  <TitlesOfParts>
    <vt:vector size="33" baseType="lpstr">
      <vt:lpstr>Calibri</vt:lpstr>
      <vt:lpstr>Constantia</vt:lpstr>
      <vt:lpstr>Wingdings 2</vt:lpstr>
      <vt:lpstr>Поток</vt:lpstr>
      <vt:lpstr>Тема №8-9: Расспрос и осмотр больных с заболеваниями органов мочевыделения. Перкуссия и пальпация почек и мочевого пузыря.  Анализ мочи. Биохимический анализ крови при патологических синдромах. Общие представления о рентгенологических и ультразвуковых методах исследования почек и мочевыводящих путей</vt:lpstr>
      <vt:lpstr>1. Назовите основные жалобы при заболеваниях почек и мочевыводящих путей.</vt:lpstr>
      <vt:lpstr>Презентация PowerPoint</vt:lpstr>
      <vt:lpstr>Презентация PowerPoint</vt:lpstr>
      <vt:lpstr>Презентация PowerPoint</vt:lpstr>
      <vt:lpstr>Презентация PowerPoint</vt:lpstr>
      <vt:lpstr>Презентация PowerPoint</vt:lpstr>
      <vt:lpstr>2. Назовите заболевания почек и мочевыводящих путей, для которых характерна односторонняя локализация болей в пояснице, а для каких - двухсторонняя локализация.</vt:lpstr>
      <vt:lpstr>3. Назовите симптомы, характеризующие почечные отеки.</vt:lpstr>
      <vt:lpstr>4. Назовите отличительные признаки между отеками почечного и сердечного происхождения.</vt:lpstr>
      <vt:lpstr>5. Методика перкуссии и пальпации почек, мочевого пузыря. Аускультация: выслушивание почечных артерий при их стенозе, диагностическое значение</vt:lpstr>
      <vt:lpstr>Презентация PowerPoint</vt:lpstr>
      <vt:lpstr>Презентация PowerPoint</vt:lpstr>
      <vt:lpstr>Презентация PowerPoint</vt:lpstr>
      <vt:lpstr>6. Перечислите основные клинические синдромы при заболеваниях почек.</vt:lpstr>
      <vt:lpstr>7. Перечислите степени ощущения почек и их характеристика.</vt:lpstr>
      <vt:lpstr>8. Общий анализ мочи, интерпретация.</vt:lpstr>
      <vt:lpstr>Презентация PowerPoint</vt:lpstr>
      <vt:lpstr>Презентация PowerPoint</vt:lpstr>
      <vt:lpstr>Презентация PowerPoint</vt:lpstr>
      <vt:lpstr>Презентация PowerPoint</vt:lpstr>
      <vt:lpstr>Презентация PowerPoint</vt:lpstr>
      <vt:lpstr>9. Назовите содержание форменных элементов в анализе мочи по Нечипоренко и их количество в норме.</vt:lpstr>
      <vt:lpstr>Презентация PowerPoint</vt:lpstr>
      <vt:lpstr>10. Перечислите основные количественные характеристики, учитываемые в анализе мочи по пробе Зимницкого.</vt:lpstr>
      <vt:lpstr>11. Перечислите продукты белкового обмена, характеризующие наличие почечной недостаточности и их содержание в крови в норме.</vt:lpstr>
      <vt:lpstr>12. Перечислите другие методы исследования при заболеваниях почек и мочевыводящих путей.</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 особенности расспроса больных с заболеваниями органов пищеварения.</dc:title>
  <dc:creator>User</dc:creator>
  <cp:lastModifiedBy>Ангелина</cp:lastModifiedBy>
  <cp:revision>13</cp:revision>
  <dcterms:created xsi:type="dcterms:W3CDTF">2020-04-24T10:20:17Z</dcterms:created>
  <dcterms:modified xsi:type="dcterms:W3CDTF">2020-05-06T08:48:55Z</dcterms:modified>
</cp:coreProperties>
</file>