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9" r:id="rId14"/>
    <p:sldId id="270" r:id="rId15"/>
    <p:sldId id="271" r:id="rId16"/>
    <p:sldId id="281" r:id="rId17"/>
    <p:sldId id="282" r:id="rId18"/>
    <p:sldId id="283" r:id="rId19"/>
    <p:sldId id="285" r:id="rId20"/>
    <p:sldId id="284" r:id="rId21"/>
    <p:sldId id="274" r:id="rId22"/>
    <p:sldId id="275" r:id="rId23"/>
    <p:sldId id="276" r:id="rId24"/>
    <p:sldId id="277" r:id="rId25"/>
    <p:sldId id="279" r:id="rId26"/>
    <p:sldId id="280" r:id="rId27"/>
    <p:sldId id="273" r:id="rId28"/>
    <p:sldId id="287" r:id="rId29"/>
    <p:sldId id="288" r:id="rId30"/>
    <p:sldId id="27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823" autoAdjust="0"/>
    <p:restoredTop sz="94660"/>
  </p:normalViewPr>
  <p:slideViewPr>
    <p:cSldViewPr>
      <p:cViewPr varScale="1">
        <p:scale>
          <a:sx n="82" d="100"/>
          <a:sy n="82" d="100"/>
        </p:scale>
        <p:origin x="91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071810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Тема 8-9</a:t>
            </a:r>
            <a:r>
              <a:rPr lang="ru-RU" dirty="0"/>
              <a:t>: Расспрос и осмотр больных с заболеваниями органов мочевыделительной системы и т.д.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85926"/>
            <a:ext cx="8458200" cy="914400"/>
          </a:xfrm>
        </p:spPr>
        <p:txBody>
          <a:bodyPr/>
          <a:lstStyle/>
          <a:p>
            <a:r>
              <a:rPr lang="ru-RU" dirty="0"/>
              <a:t>Выполнил : студент гр.7324 (8бриг) </a:t>
            </a:r>
            <a:r>
              <a:rPr lang="ru-RU" b="1" dirty="0" err="1"/>
              <a:t>Педосенко</a:t>
            </a:r>
            <a:r>
              <a:rPr lang="ru-RU" b="1" dirty="0"/>
              <a:t> Т.В.</a:t>
            </a:r>
          </a:p>
          <a:p>
            <a:r>
              <a:rPr lang="ru-RU" dirty="0"/>
              <a:t>Проверила: Кулик Н.А.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 баллотирующей пальпации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Применяется для выявления увеличенной и подвижной почки, при асците, ожирении, метеоризме </a:t>
            </a:r>
          </a:p>
          <a:p>
            <a:r>
              <a:rPr lang="ru-RU" dirty="0"/>
              <a:t>Методика: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положение рук такое же, как при глубокой пальпации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 левой рукой наносят быстрые толчки по поясничной области, которые передаются почке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она приближается к ладони правой руки, ударяется о пальцы и вновь отходит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 У здорового человека </a:t>
            </a:r>
            <a:r>
              <a:rPr lang="ru-RU" b="1" dirty="0"/>
              <a:t>почки не пальпируются</a:t>
            </a:r>
            <a:r>
              <a:rPr lang="ru-RU" dirty="0"/>
              <a:t>. </a:t>
            </a:r>
          </a:p>
          <a:p>
            <a:r>
              <a:rPr lang="ru-RU" dirty="0"/>
              <a:t>Прощупывание почек возможно при их опущении, увеличении, чрезмерной подвижности. </a:t>
            </a:r>
          </a:p>
          <a:p>
            <a:r>
              <a:rPr lang="ru-RU" u="sng" dirty="0"/>
              <a:t>Степени опущения почек: </a:t>
            </a:r>
          </a:p>
          <a:p>
            <a:pPr>
              <a:buNone/>
            </a:pPr>
            <a:r>
              <a:rPr lang="ru-RU" dirty="0"/>
              <a:t>I степень – опущение нижнего полюса почки более 1,5 поясничных позвонков, пальпируется только нижний полюс почки;</a:t>
            </a:r>
          </a:p>
          <a:p>
            <a:pPr>
              <a:buNone/>
            </a:pPr>
            <a:r>
              <a:rPr lang="ru-RU" dirty="0"/>
              <a:t> II степень – опущение нижнего полюса почки более 2 позвонков, пальпируется вся почка;</a:t>
            </a:r>
          </a:p>
          <a:p>
            <a:pPr>
              <a:buNone/>
            </a:pPr>
            <a:r>
              <a:rPr lang="ru-RU" dirty="0"/>
              <a:t> III степень – опущение нижнего полюса почки более 3 позвонков, почка пальпируется и свободно смещается в различных направлениях – «блуждающая почка».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Перкуссия мочевого пузыря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Перкуторно</a:t>
            </a:r>
            <a:r>
              <a:rPr lang="ru-RU" dirty="0"/>
              <a:t> можно определить </a:t>
            </a:r>
            <a:r>
              <a:rPr lang="ru-RU" b="1" dirty="0"/>
              <a:t>притупление над лобком от наполненного мочевого пузыря</a:t>
            </a:r>
            <a:r>
              <a:rPr lang="ru-RU" dirty="0"/>
              <a:t>. </a:t>
            </a:r>
          </a:p>
          <a:p>
            <a:r>
              <a:rPr lang="ru-RU" sz="4000" u="sng" dirty="0"/>
              <a:t>Методика: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Перкуссию введут от пупка сверху вниз по средней линии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палец-плессиметр устанавливают перпендикулярно передней срединной линии.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Перкуссия почек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Перкуссия почки у здоровых не провести из-за их топографического расположения</a:t>
            </a:r>
          </a:p>
          <a:p>
            <a:r>
              <a:rPr lang="ru-RU" dirty="0"/>
              <a:t>Только при значительном увеличении почек (большие опухоли) можно получить тупой звук при перкуссии над их областью (между XI—XII грудными и II—III поясничными позвонками по обе стороны от позвоночника).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sz="4000"/>
              <a:t>Болезненность при поколачивании (симптом Пастернацкого)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9144000" cy="5759450"/>
          </a:xfrm>
        </p:spPr>
        <p:txBody>
          <a:bodyPr/>
          <a:lstStyle/>
          <a:p>
            <a:r>
              <a:rPr lang="ru-RU" sz="2200" dirty="0"/>
              <a:t>Для выявления болезненности в области почек применяют метод поколачивания: наносят легкие удары пальцами или ребром ладони правой руки по левой, расположенной</a:t>
            </a:r>
          </a:p>
          <a:p>
            <a:pPr>
              <a:buFont typeface="Wingdings" pitchFamily="2" charset="2"/>
              <a:buNone/>
            </a:pPr>
            <a:r>
              <a:rPr lang="ru-RU" sz="2200" dirty="0"/>
              <a:t>     в зоне проекции почек. </a:t>
            </a:r>
          </a:p>
          <a:p>
            <a:r>
              <a:rPr lang="ru-RU" sz="2200" dirty="0"/>
              <a:t>Болезненность при</a:t>
            </a:r>
          </a:p>
          <a:p>
            <a:pPr>
              <a:buFont typeface="Wingdings" pitchFamily="2" charset="2"/>
              <a:buNone/>
            </a:pPr>
            <a:r>
              <a:rPr lang="ru-RU" sz="2200" dirty="0"/>
              <a:t>     поколачивании (симптом </a:t>
            </a:r>
          </a:p>
          <a:p>
            <a:pPr>
              <a:buFont typeface="Wingdings" pitchFamily="2" charset="2"/>
              <a:buNone/>
            </a:pPr>
            <a:r>
              <a:rPr lang="ru-RU" sz="2200" dirty="0"/>
              <a:t>     </a:t>
            </a:r>
            <a:r>
              <a:rPr lang="ru-RU" sz="2200" dirty="0" err="1"/>
              <a:t>Пастернацкого</a:t>
            </a:r>
            <a:r>
              <a:rPr lang="ru-RU" sz="2200" dirty="0"/>
              <a:t>) выявляется</a:t>
            </a:r>
          </a:p>
          <a:p>
            <a:pPr>
              <a:buFont typeface="Wingdings" pitchFamily="2" charset="2"/>
              <a:buNone/>
            </a:pPr>
            <a:r>
              <a:rPr lang="ru-RU" sz="2200" dirty="0"/>
              <a:t>при почечнокаменной болезни,</a:t>
            </a:r>
          </a:p>
          <a:p>
            <a:pPr>
              <a:buFont typeface="Wingdings" pitchFamily="2" charset="2"/>
              <a:buNone/>
            </a:pPr>
            <a:r>
              <a:rPr lang="ru-RU" sz="2200" dirty="0"/>
              <a:t>паранефрите, воспалительном</a:t>
            </a:r>
          </a:p>
          <a:p>
            <a:pPr>
              <a:buFont typeface="Wingdings" pitchFamily="2" charset="2"/>
              <a:buNone/>
            </a:pPr>
            <a:r>
              <a:rPr lang="ru-RU" sz="2200" dirty="0"/>
              <a:t>процессе в почечной ткани,</a:t>
            </a:r>
          </a:p>
          <a:p>
            <a:pPr>
              <a:buFont typeface="Wingdings" pitchFamily="2" charset="2"/>
              <a:buNone/>
            </a:pPr>
            <a:r>
              <a:rPr lang="ru-RU" sz="2200" dirty="0"/>
              <a:t>лоханках.</a:t>
            </a:r>
            <a:endParaRPr lang="ru-RU" sz="2400" dirty="0"/>
          </a:p>
        </p:txBody>
      </p:sp>
      <p:pic>
        <p:nvPicPr>
          <p:cNvPr id="22532" name="Рисунок 1" descr="Выявление симптома Пастернацк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714620"/>
            <a:ext cx="462412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171450"/>
            <a:ext cx="8229600" cy="1139825"/>
          </a:xfrm>
        </p:spPr>
        <p:txBody>
          <a:bodyPr/>
          <a:lstStyle/>
          <a:p>
            <a:r>
              <a:rPr lang="ru-RU" dirty="0"/>
              <a:t>Аускультация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/>
              <a:t>Аускультацию живота проводят в проекции сосудов почек с обеих сторон. </a:t>
            </a:r>
          </a:p>
          <a:p>
            <a:r>
              <a:rPr lang="ru-RU" sz="2400" dirty="0"/>
              <a:t>Выявление систолического шума в области почек свидетельствует о возможном поражении почечных артерий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    (врождённый или приобретённый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    стеноз почечной артерии) или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    аорты в данном участке (артериит,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    атеросклероз с образованием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    бляшек в местах отхождения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    почечной артерии).</a:t>
            </a:r>
          </a:p>
          <a:p>
            <a:r>
              <a:rPr lang="ru-RU" dirty="0"/>
              <a:t> </a:t>
            </a:r>
            <a:r>
              <a:rPr lang="ru-RU" dirty="0">
                <a:latin typeface="+mj-lt"/>
              </a:rPr>
              <a:t>Аускультацию почечных</a:t>
            </a:r>
          </a:p>
          <a:p>
            <a:pPr>
              <a:buNone/>
            </a:pPr>
            <a:r>
              <a:rPr lang="ru-RU" dirty="0">
                <a:latin typeface="+mj-lt"/>
              </a:rPr>
              <a:t> артерий проводят на 2—3 см</a:t>
            </a:r>
          </a:p>
          <a:p>
            <a:pPr>
              <a:buNone/>
            </a:pPr>
            <a:r>
              <a:rPr lang="ru-RU" dirty="0">
                <a:latin typeface="+mj-lt"/>
              </a:rPr>
              <a:t> выше пупка по обе стороны </a:t>
            </a:r>
          </a:p>
          <a:p>
            <a:pPr>
              <a:buNone/>
            </a:pPr>
            <a:r>
              <a:rPr lang="ru-RU" dirty="0">
                <a:latin typeface="+mj-lt"/>
              </a:rPr>
              <a:t>от срединной линии.</a:t>
            </a:r>
          </a:p>
          <a:p>
            <a:pPr>
              <a:buFont typeface="Wingdings" pitchFamily="2" charset="2"/>
              <a:buNone/>
            </a:pPr>
            <a:endParaRPr lang="ru-RU" dirty="0">
              <a:latin typeface="+mj-lt"/>
            </a:endParaRP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000240"/>
            <a:ext cx="3373467" cy="46218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Основные клинические синдромы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Мочевой синдром.</a:t>
            </a:r>
          </a:p>
          <a:p>
            <a:r>
              <a:rPr lang="ru-RU" dirty="0"/>
              <a:t>Нефротический синдром.</a:t>
            </a:r>
          </a:p>
          <a:p>
            <a:r>
              <a:rPr lang="ru-RU" dirty="0"/>
              <a:t>Гипертонический синдром.</a:t>
            </a:r>
          </a:p>
          <a:p>
            <a:r>
              <a:rPr lang="ru-RU" dirty="0"/>
              <a:t>Нефритический (</a:t>
            </a:r>
            <a:r>
              <a:rPr lang="ru-RU" dirty="0" err="1"/>
              <a:t>остронефритический</a:t>
            </a:r>
            <a:r>
              <a:rPr lang="ru-RU" dirty="0"/>
              <a:t> синдром).</a:t>
            </a:r>
          </a:p>
          <a:p>
            <a:r>
              <a:rPr lang="ru-RU" dirty="0"/>
              <a:t>Синдром острой почечной недостаточности.</a:t>
            </a:r>
          </a:p>
          <a:p>
            <a:r>
              <a:rPr lang="ru-RU" dirty="0"/>
              <a:t>Синдром хронической почечной недостаточности.</a:t>
            </a:r>
          </a:p>
          <a:p>
            <a:r>
              <a:rPr lang="ru-RU" dirty="0" err="1"/>
              <a:t>Тубулоинтерстициальный</a:t>
            </a:r>
            <a:r>
              <a:rPr lang="ru-RU" dirty="0"/>
              <a:t> синдром (</a:t>
            </a:r>
            <a:r>
              <a:rPr lang="ru-RU" dirty="0" err="1"/>
              <a:t>синдром</a:t>
            </a:r>
            <a:r>
              <a:rPr lang="ru-RU" dirty="0"/>
              <a:t> </a:t>
            </a:r>
            <a:r>
              <a:rPr lang="ru-RU" dirty="0" err="1"/>
              <a:t>канальцевых</a:t>
            </a:r>
            <a:r>
              <a:rPr lang="ru-RU" dirty="0"/>
              <a:t> дисфункций)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Мочевой синдром</a:t>
            </a:r>
          </a:p>
          <a:p>
            <a:pPr>
              <a:buNone/>
            </a:pPr>
            <a:r>
              <a:rPr lang="ru-RU" b="1" dirty="0"/>
              <a:t>  </a:t>
            </a:r>
            <a:r>
              <a:rPr lang="ru-RU" dirty="0"/>
              <a:t>Основные проявления этого синдрома — бессимптомные протеинурия и гематурия (иногда преимущественно протеинурия или гематурия)</a:t>
            </a:r>
          </a:p>
          <a:p>
            <a:r>
              <a:rPr lang="ru-RU" b="1" dirty="0"/>
              <a:t>Нефротический синдром (НС) - </a:t>
            </a:r>
            <a:r>
              <a:rPr lang="ru-RU" dirty="0"/>
              <a:t>включает в себя нарушения белкового (</a:t>
            </a:r>
            <a:r>
              <a:rPr lang="ru-RU" dirty="0" err="1"/>
              <a:t>гипопротеинемия</a:t>
            </a:r>
            <a:r>
              <a:rPr lang="ru-RU" dirty="0"/>
              <a:t>, </a:t>
            </a:r>
            <a:r>
              <a:rPr lang="ru-RU" dirty="0" err="1"/>
              <a:t>гипоальбуминемия</a:t>
            </a:r>
            <a:r>
              <a:rPr lang="ru-RU" dirty="0"/>
              <a:t>), липидного (</a:t>
            </a:r>
            <a:r>
              <a:rPr lang="ru-RU" dirty="0" err="1"/>
              <a:t>дислипидемия</a:t>
            </a:r>
            <a:r>
              <a:rPr lang="ru-RU" dirty="0"/>
              <a:t>, </a:t>
            </a:r>
            <a:r>
              <a:rPr lang="ru-RU" dirty="0" err="1"/>
              <a:t>липидурия</a:t>
            </a:r>
            <a:r>
              <a:rPr lang="ru-RU" dirty="0"/>
              <a:t>) и водно-электролитного (оте­ки) обмена, ведущим признаком из которых является высокая протеинурия — не менее 3,0 - 3,5 г/</a:t>
            </a:r>
            <a:r>
              <a:rPr lang="ru-RU" dirty="0" err="1"/>
              <a:t>сут</a:t>
            </a:r>
            <a:r>
              <a:rPr lang="ru-RU" dirty="0"/>
              <a:t>. При нефротическом синдроме не­редко возникают большие отеки, достигающие степени анасарки с водянкой полостей.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142852"/>
            <a:ext cx="9001156" cy="650085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Нефритический синдром </a:t>
            </a:r>
            <a:r>
              <a:rPr lang="ru-RU" dirty="0"/>
              <a:t>— это совокупность симптомов, напоминающих острый нефрит: бурное появление или нарастание отеков, сопровождающееся </a:t>
            </a:r>
            <a:r>
              <a:rPr lang="ru-RU" dirty="0" err="1"/>
              <a:t>олигурией</a:t>
            </a:r>
            <a:r>
              <a:rPr lang="ru-RU" dirty="0"/>
              <a:t>, увеличением протеинурии, почечной гематурии, возникновением или нарастанием артериальной гипертензии (в первую очередь </a:t>
            </a:r>
            <a:r>
              <a:rPr lang="ru-RU" dirty="0" err="1"/>
              <a:t>диастолической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>
              <a:buNone/>
            </a:pPr>
            <a:endParaRPr lang="ru-RU" dirty="0"/>
          </a:p>
          <a:p>
            <a:r>
              <a:rPr lang="ru-RU" b="1" dirty="0" err="1"/>
              <a:t>Тубулоинтерстициалъные</a:t>
            </a:r>
            <a:r>
              <a:rPr lang="ru-RU" b="1" dirty="0"/>
              <a:t> нарушения (синдром </a:t>
            </a:r>
            <a:r>
              <a:rPr lang="ru-RU" b="1" dirty="0" err="1"/>
              <a:t>канальцевой</a:t>
            </a:r>
            <a:r>
              <a:rPr lang="ru-RU" b="1" dirty="0"/>
              <a:t> дисфункции)</a:t>
            </a:r>
            <a:r>
              <a:rPr lang="ru-RU" dirty="0"/>
              <a:t> — совокупность различных нарушений, развивающихся при различных заболеваниях, которые можно объединить в несколько групп: кистозная болезнь почек, интерстициальные нефриты, функциональные </a:t>
            </a:r>
            <a:r>
              <a:rPr lang="ru-RU" dirty="0" err="1"/>
              <a:t>канальцевые</a:t>
            </a:r>
            <a:r>
              <a:rPr lang="ru-RU" dirty="0"/>
              <a:t> нарушения, почечный </a:t>
            </a:r>
            <a:r>
              <a:rPr lang="ru-RU" dirty="0" err="1"/>
              <a:t>канальцевый</a:t>
            </a:r>
            <a:r>
              <a:rPr lang="ru-RU" dirty="0"/>
              <a:t> ацидоз, синдром </a:t>
            </a:r>
            <a:r>
              <a:rPr lang="ru-RU" dirty="0" err="1"/>
              <a:t>Фанкони</a:t>
            </a:r>
            <a:r>
              <a:rPr lang="ru-RU" dirty="0"/>
              <a:t>, </a:t>
            </a:r>
            <a:r>
              <a:rPr lang="ru-RU" dirty="0" err="1"/>
              <a:t>цистинурия</a:t>
            </a:r>
            <a:r>
              <a:rPr lang="ru-RU" dirty="0"/>
              <a:t>, </a:t>
            </a:r>
            <a:r>
              <a:rPr lang="ru-RU" dirty="0" err="1"/>
              <a:t>нефрогенный</a:t>
            </a:r>
            <a:r>
              <a:rPr lang="ru-RU" dirty="0"/>
              <a:t> несахарный диабет.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снижении относительной плотности мочи и клубочковой фильтрации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полиурии, сочетающейся с болями в области поясни­цы, почечной коликой, гематурией, увеличением почек, артериальной гипертензией, что весьма характерно для </a:t>
            </a:r>
            <a:r>
              <a:rPr lang="ru-RU" dirty="0" err="1"/>
              <a:t>поликистоза</a:t>
            </a:r>
            <a:r>
              <a:rPr lang="ru-RU" dirty="0"/>
              <a:t> почек.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 различные варианты </a:t>
            </a:r>
            <a:r>
              <a:rPr lang="ru-RU" dirty="0" err="1"/>
              <a:t>канальцевого</a:t>
            </a:r>
            <a:r>
              <a:rPr lang="ru-RU" dirty="0"/>
              <a:t> ацидоза с развитием </a:t>
            </a:r>
            <a:r>
              <a:rPr lang="ru-RU" dirty="0" err="1"/>
              <a:t>нефрокальциноза</a:t>
            </a:r>
            <a:r>
              <a:rPr lang="ru-RU" dirty="0"/>
              <a:t>, нефролитиаза, </a:t>
            </a:r>
            <a:r>
              <a:rPr lang="ru-RU" dirty="0" err="1"/>
              <a:t>аминоацидурии</a:t>
            </a:r>
            <a:r>
              <a:rPr lang="ru-RU" dirty="0"/>
              <a:t>, </a:t>
            </a:r>
            <a:r>
              <a:rPr lang="ru-RU" dirty="0" err="1"/>
              <a:t>глюкозурии</a:t>
            </a:r>
            <a:r>
              <a:rPr lang="ru-RU" dirty="0"/>
              <a:t> и т. д.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Хроническая почечная недостаточность (ХПН) </a:t>
            </a:r>
            <a:r>
              <a:rPr lang="ru-RU" dirty="0"/>
              <a:t>— это состояние, возникающее вследствие постепенной гибели нефронов при любом прогрессирующем заболевании почек, связанное с нарушением их гомеостатических функций, с развитием азотемии, нарушением равновесия кислот и оснований, водно-электролитного баланса, развитием анемии, </a:t>
            </a:r>
            <a:r>
              <a:rPr lang="ru-RU" dirty="0" err="1"/>
              <a:t>остеопатии</a:t>
            </a:r>
            <a:r>
              <a:rPr lang="ru-RU" dirty="0"/>
              <a:t>, гипертонии и других проявлений в связи с невозможностью почек выполнять основные функции.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Жалобы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9053546" cy="521497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Основные</a:t>
            </a:r>
            <a:r>
              <a:rPr lang="ru-RU" dirty="0"/>
              <a:t>: </a:t>
            </a:r>
          </a:p>
          <a:p>
            <a:r>
              <a:rPr lang="ru-RU" dirty="0"/>
              <a:t>боли в поясничной области</a:t>
            </a:r>
          </a:p>
          <a:p>
            <a:r>
              <a:rPr lang="ru-RU" dirty="0"/>
              <a:t>Расстройства мочеотделения</a:t>
            </a:r>
          </a:p>
          <a:p>
            <a:r>
              <a:rPr lang="ru-RU" dirty="0"/>
              <a:t>Изменение цвета мочи</a:t>
            </a:r>
          </a:p>
          <a:p>
            <a:r>
              <a:rPr lang="ru-RU" dirty="0"/>
              <a:t>Отеки</a:t>
            </a:r>
          </a:p>
          <a:p>
            <a:r>
              <a:rPr lang="ru-RU" dirty="0"/>
              <a:t>Головная боль, головокружение, сердцебиение, боли в области сердца (повышение АД)</a:t>
            </a:r>
          </a:p>
          <a:p>
            <a:r>
              <a:rPr lang="ru-RU" dirty="0"/>
              <a:t>Лихорадка</a:t>
            </a:r>
          </a:p>
          <a:p>
            <a:pPr>
              <a:buNone/>
            </a:pPr>
            <a:r>
              <a:rPr lang="ru-RU" b="1" dirty="0"/>
              <a:t>Дополнительные:</a:t>
            </a:r>
          </a:p>
          <a:p>
            <a:r>
              <a:rPr lang="ru-RU" dirty="0"/>
              <a:t>Кожный зуд</a:t>
            </a:r>
          </a:p>
          <a:p>
            <a:r>
              <a:rPr lang="ru-RU" dirty="0"/>
              <a:t>Тошнота, рвота</a:t>
            </a:r>
          </a:p>
          <a:p>
            <a:r>
              <a:rPr lang="ru-RU" dirty="0"/>
              <a:t>Запах мочевины изо рта</a:t>
            </a:r>
          </a:p>
          <a:p>
            <a:r>
              <a:rPr lang="ru-RU" dirty="0"/>
              <a:t>Геморрагии на коже</a:t>
            </a:r>
          </a:p>
          <a:p>
            <a:r>
              <a:rPr lang="ru-RU" dirty="0"/>
              <a:t>Снижение зрения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14290"/>
            <a:ext cx="8929718" cy="685804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Острая почечная недостаточность (ОПН</a:t>
            </a:r>
            <a:r>
              <a:rPr lang="ru-RU" dirty="0"/>
              <a:t>) —из-за быстрого нарушения функции почек и харак­теризуется задержкой в крови продуктов, в норме удаляемых из организма с мочой. </a:t>
            </a:r>
          </a:p>
          <a:p>
            <a:r>
              <a:rPr lang="ru-RU" dirty="0"/>
              <a:t>проявления этого синдрома — </a:t>
            </a:r>
            <a:r>
              <a:rPr lang="ru-RU" dirty="0" err="1"/>
              <a:t>гиперазотемия</a:t>
            </a:r>
            <a:r>
              <a:rPr lang="ru-RU" dirty="0"/>
              <a:t>, нарушения водно-электролитного баланса и </a:t>
            </a:r>
            <a:r>
              <a:rPr lang="ru-RU" dirty="0" err="1"/>
              <a:t>кислотно</a:t>
            </a:r>
            <a:r>
              <a:rPr lang="ru-RU" dirty="0"/>
              <a:t> щелочного равновесия.</a:t>
            </a:r>
          </a:p>
          <a:p>
            <a:r>
              <a:rPr lang="ru-RU" b="1" dirty="0"/>
              <a:t>Выделяют 4 периода:</a:t>
            </a:r>
            <a:r>
              <a:rPr lang="ru-RU" dirty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период действия фактора, вызывающего ОПН;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период </a:t>
            </a:r>
            <a:r>
              <a:rPr lang="ru-RU" dirty="0" err="1"/>
              <a:t>олигоурии-анурии</a:t>
            </a:r>
            <a:r>
              <a:rPr lang="ru-RU" dirty="0"/>
              <a:t> (менее 500 мл в сутки);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период восстановления диуреза с фазой начального диуреза (когда количество мочи превышает 500 мл в сутки);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период выздоровления, начинающийся с момента нормализации азотемии.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sz="4000" i="1" dirty="0"/>
              <a:t> Общий клинический анализ мочи</a:t>
            </a:r>
            <a:r>
              <a:rPr lang="en-US" sz="4000" i="1" dirty="0"/>
              <a:t>:</a:t>
            </a:r>
            <a:endParaRPr lang="ru-RU" sz="4000" i="1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/>
              <a:t>1.  </a:t>
            </a:r>
            <a:r>
              <a:rPr lang="ru-RU" sz="2500" b="1" u="sng" dirty="0"/>
              <a:t>Физические свойства</a:t>
            </a:r>
            <a:r>
              <a:rPr lang="ru-RU" sz="2500" dirty="0"/>
              <a:t>:</a:t>
            </a:r>
            <a:r>
              <a:rPr lang="ru-RU" sz="2400" dirty="0"/>
              <a:t> (макроскопическое исследование)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А) количество доставленной мочи не менее 150мл;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В) </a:t>
            </a:r>
            <a:r>
              <a:rPr lang="ru-RU" sz="2400" b="1" dirty="0"/>
              <a:t>Цвет – соломенно-жёлтый</a:t>
            </a:r>
            <a:r>
              <a:rPr lang="ru-RU" sz="2400" dirty="0"/>
              <a:t>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С) </a:t>
            </a:r>
            <a:r>
              <a:rPr lang="ru-RU" sz="2400" b="1" dirty="0"/>
              <a:t>Прозрачная</a:t>
            </a:r>
            <a:r>
              <a:rPr lang="ru-RU" sz="2400" dirty="0"/>
              <a:t>. (Мутность может быть обусловлена наличием большого количества: солей, клеточных элементов, слизи)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D) </a:t>
            </a:r>
            <a:r>
              <a:rPr lang="ru-RU" sz="2400" b="1" dirty="0"/>
              <a:t>Удельный вес – 1,015 – 1,020: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   -</a:t>
            </a:r>
            <a:r>
              <a:rPr lang="ru-RU" sz="2400" dirty="0" err="1"/>
              <a:t>Гиперстенурия</a:t>
            </a:r>
            <a:r>
              <a:rPr lang="ru-RU" sz="2400" dirty="0"/>
              <a:t> </a:t>
            </a:r>
            <a:r>
              <a:rPr lang="en-US" sz="2400" dirty="0"/>
              <a:t>&gt; 1,020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   -</a:t>
            </a:r>
            <a:r>
              <a:rPr lang="ru-RU" sz="2400" dirty="0" err="1"/>
              <a:t>Гипостенурия</a:t>
            </a:r>
            <a:r>
              <a:rPr lang="ru-RU" sz="2400" dirty="0"/>
              <a:t> </a:t>
            </a:r>
            <a:r>
              <a:rPr lang="en-US" sz="2400" dirty="0"/>
              <a:t>&lt; </a:t>
            </a:r>
            <a:r>
              <a:rPr lang="ru-RU" sz="2400" dirty="0"/>
              <a:t>1,015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Е) </a:t>
            </a:r>
            <a:r>
              <a:rPr lang="ru-RU" sz="2400" b="1" dirty="0"/>
              <a:t>Реакция – кислая </a:t>
            </a:r>
            <a:r>
              <a:rPr lang="ru-RU" sz="2400" dirty="0"/>
              <a:t>(</a:t>
            </a:r>
            <a:r>
              <a:rPr lang="ru-RU" sz="2400" dirty="0" err="1"/>
              <a:t>рН</a:t>
            </a:r>
            <a:r>
              <a:rPr lang="ru-RU" sz="2400" dirty="0"/>
              <a:t> = 5,3 – 6,4).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   -Кислая </a:t>
            </a:r>
            <a:r>
              <a:rPr lang="ru-RU" sz="2400" dirty="0" err="1"/>
              <a:t>рН</a:t>
            </a:r>
            <a:r>
              <a:rPr lang="ru-RU" sz="2400" dirty="0"/>
              <a:t> </a:t>
            </a:r>
            <a:r>
              <a:rPr lang="en-US" sz="2400" dirty="0"/>
              <a:t>&lt;</a:t>
            </a:r>
            <a:r>
              <a:rPr lang="ru-RU" sz="2400" dirty="0"/>
              <a:t> 5,0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   -Щелочная </a:t>
            </a:r>
            <a:r>
              <a:rPr lang="en-US" sz="2400" dirty="0"/>
              <a:t>&gt;</a:t>
            </a:r>
            <a:r>
              <a:rPr lang="ru-RU" sz="2400" dirty="0"/>
              <a:t> 6,4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ru-RU" sz="2800" b="1" u="sng" dirty="0"/>
              <a:t>2. Химические свойства</a:t>
            </a:r>
            <a:r>
              <a:rPr lang="ru-RU" sz="2800" b="1" dirty="0"/>
              <a:t>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/>
              <a:t>А) Белок – следы </a:t>
            </a:r>
            <a:r>
              <a:rPr lang="ru-RU" sz="1800" dirty="0"/>
              <a:t>(0,033 г/л (в сутки </a:t>
            </a:r>
            <a:r>
              <a:rPr lang="en-US" sz="1800" dirty="0"/>
              <a:t>&lt;</a:t>
            </a:r>
            <a:r>
              <a:rPr lang="ru-RU" sz="1800" dirty="0"/>
              <a:t> 50мг));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Протеинурия бывает: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>Органическая – вследствие увеличения проницаемости капилляров (</a:t>
            </a:r>
            <a:r>
              <a:rPr lang="ru-RU" sz="1800" dirty="0" err="1"/>
              <a:t>гломерулонефрит</a:t>
            </a:r>
            <a:r>
              <a:rPr lang="ru-RU" sz="1800" dirty="0"/>
              <a:t>, токсические и дистрофические поражения почек).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>Функциональная – при длительной ходьбе, статическая, ортостатическая, напряжения, после охлаждения.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/>
              <a:t>В) Глюкоза – отсутствует.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/>
              <a:t>С) Кетоновые тела – отсутствуют.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При патологии </a:t>
            </a:r>
            <a:r>
              <a:rPr lang="ru-RU" sz="1800" dirty="0" err="1"/>
              <a:t>кетонурия</a:t>
            </a:r>
            <a:r>
              <a:rPr lang="ru-RU" sz="1800" dirty="0"/>
              <a:t> – в результате </a:t>
            </a:r>
            <a:r>
              <a:rPr lang="ru-RU" sz="1800" dirty="0" err="1"/>
              <a:t>кетоацидоза</a:t>
            </a:r>
            <a:r>
              <a:rPr lang="ru-RU" sz="1800" dirty="0"/>
              <a:t> при нарушении жирового обмена.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/>
              <a:t>D) </a:t>
            </a:r>
            <a:r>
              <a:rPr lang="ru-RU" sz="1800" b="1" dirty="0"/>
              <a:t>Билирубин – отсутствует.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Билирубинурия (прямой билирубин) – вследствие увеличения прямого билирубина в крови </a:t>
            </a:r>
            <a:r>
              <a:rPr lang="en-US" sz="1800" dirty="0"/>
              <a:t>&gt; 0,02 </a:t>
            </a:r>
            <a:r>
              <a:rPr lang="ru-RU" sz="1800" dirty="0"/>
              <a:t>г/л (при патологии печени).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/>
              <a:t>Е) </a:t>
            </a:r>
            <a:r>
              <a:rPr lang="ru-RU" sz="1800" b="1" dirty="0" err="1"/>
              <a:t>Уробилиноиды</a:t>
            </a:r>
            <a:r>
              <a:rPr lang="ru-RU" sz="1800" b="1" dirty="0"/>
              <a:t> – следы.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От их количества зависит интенсивность жёлтого цвета мочи. </a:t>
            </a:r>
            <a:r>
              <a:rPr lang="ru-RU" sz="1800" dirty="0" err="1"/>
              <a:t>Гиперуробилинурия</a:t>
            </a:r>
            <a:r>
              <a:rPr lang="ru-RU" sz="1800" dirty="0"/>
              <a:t> – повышенное выделение уробилина с </a:t>
            </a:r>
            <a:r>
              <a:rPr lang="ru-RU" sz="1800" dirty="0" err="1"/>
              <a:t>мочёй</a:t>
            </a:r>
            <a:r>
              <a:rPr lang="ru-RU" sz="1800" dirty="0"/>
              <a:t>. При механической желтухе уробилин в моче отсутствует.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/>
              <a:t>F) </a:t>
            </a:r>
            <a:r>
              <a:rPr lang="ru-RU" sz="1800" b="1" dirty="0"/>
              <a:t>Кровь – отсутствует.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836612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Микроскопическое исследование мочевого осадка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357298"/>
            <a:ext cx="8229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А) </a:t>
            </a:r>
            <a:r>
              <a:rPr lang="ru-RU" sz="2400" b="1" u="sng" dirty="0"/>
              <a:t>Организованный осадок</a:t>
            </a:r>
            <a:r>
              <a:rPr lang="ru-RU" sz="2400" b="1" dirty="0"/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b="1" dirty="0"/>
              <a:t>Эритроциты – отсутствуют</a:t>
            </a:r>
            <a:r>
              <a:rPr lang="ru-RU" sz="24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При патологии гематурия, различают: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u="sng" dirty="0" err="1"/>
              <a:t>Макрогематурия</a:t>
            </a:r>
            <a:r>
              <a:rPr lang="ru-RU" sz="2400" dirty="0"/>
              <a:t> – примесь крови обнаруживается </a:t>
            </a:r>
            <a:r>
              <a:rPr lang="ru-RU" sz="2400" dirty="0" err="1"/>
              <a:t>макроскопически</a:t>
            </a:r>
            <a:r>
              <a:rPr lang="ru-RU" sz="24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u="sng" dirty="0" err="1"/>
              <a:t>Микрогематурия</a:t>
            </a:r>
            <a:r>
              <a:rPr lang="ru-RU" sz="2400" dirty="0"/>
              <a:t> – эритроциты видны только под микроскопом.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u="sng" dirty="0"/>
              <a:t>Почечная </a:t>
            </a:r>
            <a:r>
              <a:rPr lang="ru-RU" sz="2400" dirty="0"/>
              <a:t>– органическое поражение почек (нефриты, инфаркт почки, застойная почка). Выщелоченные эритроциты (без гемоглобина) прошедшие через почечные канальцы.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u="sng" dirty="0" err="1"/>
              <a:t>Внепочечная</a:t>
            </a:r>
            <a:r>
              <a:rPr lang="ru-RU" sz="2400" u="sng" dirty="0"/>
              <a:t> </a:t>
            </a:r>
            <a:r>
              <a:rPr lang="ru-RU" sz="2400" dirty="0"/>
              <a:t>– при заболеваниях мочевого пузыря, лоханок, травмах. Свежие эритроциты.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>
            <a:normAutofit/>
          </a:bodyPr>
          <a:lstStyle/>
          <a:p>
            <a:r>
              <a:rPr lang="ru-RU" b="1" dirty="0"/>
              <a:t>Лейкоциты – 1 – 2 в поле зрения </a:t>
            </a:r>
            <a:r>
              <a:rPr lang="ru-RU" dirty="0"/>
              <a:t>(в основном нейтрофилы).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-</a:t>
            </a:r>
            <a:r>
              <a:rPr lang="ru-RU" dirty="0" err="1"/>
              <a:t>Лейкоцитурия</a:t>
            </a:r>
            <a:r>
              <a:rPr lang="ru-RU" dirty="0"/>
              <a:t> (5 – 20 в поле зрения).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-Пиурия (50 – 100 в поле зрения)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При воспалительных заболеваниях почек и мочевыводящих путей (</a:t>
            </a:r>
            <a:r>
              <a:rPr lang="ru-RU" dirty="0" err="1"/>
              <a:t>пиелонефриты</a:t>
            </a:r>
            <a:r>
              <a:rPr lang="ru-RU" dirty="0"/>
              <a:t>, уретриты, абсцесс почки).</a:t>
            </a:r>
          </a:p>
          <a:p>
            <a:r>
              <a:rPr lang="ru-RU" b="1" dirty="0"/>
              <a:t>Эпителиальные клетки – до 6 в поле зрения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42852"/>
            <a:ext cx="7786710" cy="4697427"/>
          </a:xfrm>
        </p:spPr>
        <p:txBody>
          <a:bodyPr/>
          <a:lstStyle/>
          <a:p>
            <a:r>
              <a:rPr lang="ru-RU" sz="2800" b="1" dirty="0"/>
              <a:t>Цилиндры – отсутствуют</a:t>
            </a:r>
            <a:endParaRPr lang="ru-RU" sz="3000" b="1" dirty="0"/>
          </a:p>
          <a:p>
            <a:pPr>
              <a:buFont typeface="Wingdings" pitchFamily="2" charset="2"/>
              <a:buNone/>
            </a:pPr>
            <a:r>
              <a:rPr lang="ru-RU" sz="3000" dirty="0"/>
              <a:t>    Белок накапливается в канальцах, сворачивается, на него наслаиваются другие структуры. Затем выходит в мочу в виде цилиндров.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71604" y="2786058"/>
          <a:ext cx="609600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Вид цилиндра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Патология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Эритроциты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Остр.диффуз.гломерулонефрит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Гликопротеин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Остр.и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хронич.нефрит</a:t>
                      </a:r>
                      <a:r>
                        <a:rPr lang="ru-RU" dirty="0"/>
                        <a:t>,</a:t>
                      </a:r>
                      <a:r>
                        <a:rPr lang="ru-RU" baseline="0" dirty="0"/>
                        <a:t> амилоидоз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Зернистые (</a:t>
                      </a:r>
                      <a:r>
                        <a:rPr lang="ru-RU" dirty="0" err="1"/>
                        <a:t>эпит.кл</a:t>
                      </a:r>
                      <a:r>
                        <a:rPr lang="ru-RU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Пораж-е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почеч.канальцев</a:t>
                      </a:r>
                      <a:r>
                        <a:rPr lang="ru-RU" dirty="0"/>
                        <a:t>, нефротический синдром, </a:t>
                      </a:r>
                      <a:r>
                        <a:rPr lang="ru-RU" dirty="0" err="1"/>
                        <a:t>пиелонефрит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Восковидные (</a:t>
                      </a:r>
                      <a:r>
                        <a:rPr lang="ru-RU" dirty="0" err="1"/>
                        <a:t>липопротеин</a:t>
                      </a:r>
                      <a:r>
                        <a:rPr lang="ru-RU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Липоидный</a:t>
                      </a:r>
                      <a:r>
                        <a:rPr lang="ru-RU" baseline="0" dirty="0"/>
                        <a:t> нефроз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/>
              <a:t>Б. Неорганизованный остаток </a:t>
            </a:r>
            <a:r>
              <a:rPr lang="ru-RU" dirty="0"/>
              <a:t>– отсутствует. </a:t>
            </a:r>
          </a:p>
          <a:p>
            <a:pPr>
              <a:buNone/>
            </a:pPr>
            <a:r>
              <a:rPr lang="ru-RU" dirty="0"/>
              <a:t>Состоит из солей, выпавших в осадок в виде кристаллов или аморфных соединений.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Проба Зимницкого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ru-RU" sz="2400" dirty="0"/>
              <a:t>заключается в динамическом определении относительной плотности мочи в трёхчасовых порциях в течение суток.</a:t>
            </a:r>
          </a:p>
          <a:p>
            <a:pPr>
              <a:lnSpc>
                <a:spcPct val="80000"/>
              </a:lnSpc>
              <a:buNone/>
            </a:pPr>
            <a:endParaRPr lang="ru-RU" sz="2400" dirty="0"/>
          </a:p>
          <a:p>
            <a:pPr>
              <a:lnSpc>
                <a:spcPct val="80000"/>
              </a:lnSpc>
            </a:pPr>
            <a:r>
              <a:rPr lang="ru-RU" sz="2400" dirty="0"/>
              <a:t>Затем измеряют количество и удельный вес каждой порции,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/>
              <a:t>   величину суточного диуреза, ночного, дневного 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/>
              <a:t>   сравнивают удельный вес мочи в различных порциях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По объёму мочи судят о </a:t>
            </a:r>
            <a:r>
              <a:rPr lang="ru-RU" sz="2400" dirty="0" err="1"/>
              <a:t>водовыделительной</a:t>
            </a:r>
            <a:r>
              <a:rPr lang="ru-RU" sz="2400" dirty="0"/>
              <a:t> функции почек. 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/>
              <a:t>-В норме количество мочи в каждой порции 80 – 250мл. Общий диурез составляет 80% от выпитой за сутки жидкости. Дневной диурез </a:t>
            </a:r>
            <a:r>
              <a:rPr lang="ru-RU" sz="2400" dirty="0" err="1"/>
              <a:t>преодладает</a:t>
            </a:r>
            <a:r>
              <a:rPr lang="ru-RU" sz="2400" dirty="0"/>
              <a:t> над ночным (если ночной больше дневного – </a:t>
            </a:r>
            <a:r>
              <a:rPr lang="ru-RU" sz="2400" dirty="0" err="1"/>
              <a:t>никтурия</a:t>
            </a:r>
            <a:r>
              <a:rPr lang="ru-RU" sz="2400" dirty="0"/>
              <a:t>).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По удельному весу мочи судят об азотовыделительной функции почек. 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/>
              <a:t>-За сутки колебание удельного веса составляют 1,005 – 1,025 (постоянно низкий удельный вес – </a:t>
            </a:r>
            <a:r>
              <a:rPr lang="ru-RU" sz="2400" dirty="0" err="1"/>
              <a:t>изогипостенурия</a:t>
            </a:r>
            <a:r>
              <a:rPr lang="ru-RU" sz="2400" dirty="0"/>
              <a:t>). Чем выше размах колебаний удельного веса, тем лучше функционируют почки.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sz="2800" b="1" dirty="0" err="1"/>
              <a:t>Безбелковый</a:t>
            </a:r>
            <a:r>
              <a:rPr lang="ru-RU" sz="2800" b="1" dirty="0"/>
              <a:t> азот крови</a:t>
            </a:r>
            <a:r>
              <a:rPr lang="ru-RU" sz="2800" dirty="0"/>
              <a:t>, после осаждения сывороточных белков.</a:t>
            </a:r>
          </a:p>
          <a:p>
            <a:pPr marL="609600" indent="-609600"/>
            <a:r>
              <a:rPr lang="ru-RU" sz="2800" dirty="0"/>
              <a:t>Азот мочевины – 3,3-3,8 </a:t>
            </a:r>
            <a:r>
              <a:rPr lang="ru-RU" sz="2800" dirty="0" err="1"/>
              <a:t>ммоль</a:t>
            </a:r>
            <a:r>
              <a:rPr lang="ru-RU" sz="2800" dirty="0"/>
              <a:t>/л.</a:t>
            </a:r>
          </a:p>
          <a:p>
            <a:pPr marL="609600" indent="-609600"/>
            <a:r>
              <a:rPr lang="ru-RU" sz="2800" dirty="0"/>
              <a:t>Азот мочевой кислоты – 0,118-1,6 </a:t>
            </a:r>
            <a:r>
              <a:rPr lang="ru-RU" sz="2800" dirty="0" err="1"/>
              <a:t>ммоль</a:t>
            </a:r>
            <a:r>
              <a:rPr lang="ru-RU" sz="2800" dirty="0"/>
              <a:t>/л.</a:t>
            </a:r>
          </a:p>
          <a:p>
            <a:pPr marL="609600" indent="-609600"/>
            <a:r>
              <a:rPr lang="ru-RU" sz="2800" dirty="0"/>
              <a:t>Азот </a:t>
            </a:r>
            <a:r>
              <a:rPr lang="ru-RU" sz="2800" dirty="0" err="1"/>
              <a:t>креатинина</a:t>
            </a:r>
            <a:r>
              <a:rPr lang="ru-RU" sz="2800" dirty="0"/>
              <a:t> – 50 - 115 </a:t>
            </a:r>
            <a:r>
              <a:rPr lang="ru-RU" sz="2800" dirty="0" err="1"/>
              <a:t>мкмоль</a:t>
            </a:r>
            <a:r>
              <a:rPr lang="ru-RU" sz="2800" dirty="0"/>
              <a:t>/л.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2800" dirty="0"/>
              <a:t>       Увеличение остаточного азота – нарушение азотовыделительной функции почек – азотемия. Наблюдается при почечной недостаточности, острых и хронических нефритах.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42852"/>
            <a:ext cx="8929718" cy="6715148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ru-RU" sz="2800" b="1" dirty="0"/>
              <a:t>Общий белок и белковые фракции.</a:t>
            </a:r>
          </a:p>
          <a:p>
            <a:pPr marL="609600" indent="-609600">
              <a:lnSpc>
                <a:spcPct val="90000"/>
              </a:lnSpc>
            </a:pPr>
            <a:r>
              <a:rPr lang="ru-RU" sz="2800" dirty="0"/>
              <a:t>Общий белок – 68 – 83 г/л.</a:t>
            </a:r>
          </a:p>
          <a:p>
            <a:pPr marL="609600" indent="-609600">
              <a:lnSpc>
                <a:spcPct val="90000"/>
              </a:lnSpc>
            </a:pPr>
            <a:r>
              <a:rPr lang="ru-RU" sz="2800" dirty="0"/>
              <a:t>Альбумины – 35 – 50 г/л.</a:t>
            </a:r>
          </a:p>
          <a:p>
            <a:pPr marL="609600" indent="-609600">
              <a:lnSpc>
                <a:spcPct val="90000"/>
              </a:lnSpc>
            </a:pPr>
            <a:r>
              <a:rPr lang="el-GR" sz="2800" dirty="0"/>
              <a:t>α</a:t>
            </a:r>
            <a:r>
              <a:rPr lang="ru-RU" sz="1400" dirty="0"/>
              <a:t>1-</a:t>
            </a:r>
            <a:r>
              <a:rPr lang="ru-RU" sz="2800" dirty="0"/>
              <a:t>глобулины – 3,0 г/л.</a:t>
            </a:r>
          </a:p>
          <a:p>
            <a:pPr marL="609600" indent="-609600">
              <a:lnSpc>
                <a:spcPct val="90000"/>
              </a:lnSpc>
            </a:pPr>
            <a:r>
              <a:rPr lang="el-GR" sz="2800" dirty="0"/>
              <a:t>α</a:t>
            </a:r>
            <a:r>
              <a:rPr lang="ru-RU" sz="1400" dirty="0"/>
              <a:t>2-</a:t>
            </a:r>
            <a:r>
              <a:rPr lang="ru-RU" sz="2800" dirty="0"/>
              <a:t>глобулины – 7,0 г/л.</a:t>
            </a:r>
          </a:p>
          <a:p>
            <a:pPr marL="609600" indent="-609600">
              <a:lnSpc>
                <a:spcPct val="90000"/>
              </a:lnSpc>
            </a:pPr>
            <a:r>
              <a:rPr lang="el-GR" sz="2800" dirty="0"/>
              <a:t>β</a:t>
            </a:r>
            <a:r>
              <a:rPr lang="ru-RU" sz="2800" dirty="0"/>
              <a:t>-глобулины – 9,0 г/л.</a:t>
            </a:r>
          </a:p>
          <a:p>
            <a:pPr marL="609600" indent="-609600">
              <a:lnSpc>
                <a:spcPct val="90000"/>
              </a:lnSpc>
            </a:pPr>
            <a:r>
              <a:rPr lang="el-GR" sz="2800" dirty="0"/>
              <a:t>γ</a:t>
            </a:r>
            <a:r>
              <a:rPr lang="ru-RU" sz="2800" dirty="0"/>
              <a:t>-глобулины – 12,0 г/л.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/>
              <a:t>      Коэффициент альбумины – глобулины = 1,2 – 1,5.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/>
              <a:t>         При поражении почек – липоидном и амилоидном нефрозах, хроническом </a:t>
            </a:r>
            <a:r>
              <a:rPr lang="ru-RU" sz="2800" dirty="0" err="1"/>
              <a:t>пиелонефрите</a:t>
            </a:r>
            <a:r>
              <a:rPr lang="ru-RU" sz="2800" dirty="0"/>
              <a:t>, </a:t>
            </a:r>
            <a:r>
              <a:rPr lang="ru-RU" sz="2800" dirty="0" err="1"/>
              <a:t>гломерулонефрите</a:t>
            </a:r>
            <a:r>
              <a:rPr lang="ru-RU" sz="2800" dirty="0"/>
              <a:t> – уменьшается общее количество альбуминов (</a:t>
            </a:r>
            <a:r>
              <a:rPr lang="ru-RU" sz="2800" dirty="0" err="1"/>
              <a:t>гипоальбуминемия</a:t>
            </a:r>
            <a:r>
              <a:rPr lang="ru-RU" sz="2800" dirty="0"/>
              <a:t>) и снижается коэффициент альбумины/глобулины.</a:t>
            </a:r>
            <a:endParaRPr lang="el-GR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Боли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При расспросе необходимо установить: </a:t>
            </a:r>
          </a:p>
          <a:p>
            <a:r>
              <a:rPr lang="ru-RU" dirty="0"/>
              <a:t>локализацию болей</a:t>
            </a:r>
          </a:p>
          <a:p>
            <a:r>
              <a:rPr lang="ru-RU" dirty="0"/>
              <a:t>иррадиацию болей</a:t>
            </a:r>
          </a:p>
          <a:p>
            <a:r>
              <a:rPr lang="ru-RU" dirty="0"/>
              <a:t>характер</a:t>
            </a:r>
          </a:p>
          <a:p>
            <a:r>
              <a:rPr lang="ru-RU" dirty="0"/>
              <a:t>продолжительность </a:t>
            </a:r>
          </a:p>
          <a:p>
            <a:r>
              <a:rPr lang="ru-RU" dirty="0"/>
              <a:t> условия </a:t>
            </a:r>
            <a:r>
              <a:rPr lang="ru-RU" dirty="0" err="1"/>
              <a:t>возникновения,чем</a:t>
            </a:r>
            <a:r>
              <a:rPr lang="ru-RU" dirty="0"/>
              <a:t> сопровождаются</a:t>
            </a:r>
          </a:p>
          <a:p>
            <a:r>
              <a:rPr lang="ru-RU" dirty="0"/>
              <a:t>чем купируются боли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Инструментальные методы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 рентгенологические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в/</a:t>
            </a:r>
            <a:r>
              <a:rPr lang="ru-RU" dirty="0" err="1"/>
              <a:t>в</a:t>
            </a:r>
            <a:r>
              <a:rPr lang="ru-RU" dirty="0"/>
              <a:t> и ретроградная урографии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ангиография)</a:t>
            </a:r>
          </a:p>
          <a:p>
            <a:pPr marL="514350" indent="-514350"/>
            <a:r>
              <a:rPr lang="ru-RU" dirty="0"/>
              <a:t>Радиологические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изотопная рентгенография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Сканирование</a:t>
            </a:r>
          </a:p>
          <a:p>
            <a:pPr marL="514350" indent="-514350"/>
            <a:r>
              <a:rPr lang="ru-RU" dirty="0" err="1"/>
              <a:t>Эхография</a:t>
            </a:r>
            <a:endParaRPr lang="ru-RU" dirty="0"/>
          </a:p>
          <a:p>
            <a:pPr marL="514350" indent="-514350"/>
            <a:r>
              <a:rPr lang="ru-RU" dirty="0"/>
              <a:t>биопсия почек</a:t>
            </a:r>
          </a:p>
          <a:p>
            <a:pPr marL="514350" indent="-514350"/>
            <a:r>
              <a:rPr lang="ru-RU" dirty="0"/>
              <a:t>УЗИ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Боли в поясничной области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Неинтенсивные, постоянные и продолжительные, тупые, ноющие - при </a:t>
            </a:r>
            <a:r>
              <a:rPr lang="ru-RU" dirty="0" err="1"/>
              <a:t>гломерулонефрите</a:t>
            </a:r>
            <a:r>
              <a:rPr lang="ru-RU" dirty="0"/>
              <a:t>, хроническом </a:t>
            </a:r>
            <a:r>
              <a:rPr lang="ru-RU" dirty="0" err="1"/>
              <a:t>пиелонефрите</a:t>
            </a:r>
            <a:r>
              <a:rPr lang="ru-RU" dirty="0"/>
              <a:t>;</a:t>
            </a:r>
          </a:p>
          <a:p>
            <a:r>
              <a:rPr lang="ru-RU" dirty="0"/>
              <a:t>резкие, остро возникающие длительные </a:t>
            </a:r>
            <a:r>
              <a:rPr lang="ru-RU" b="1" dirty="0"/>
              <a:t>с одной стороны поясницы</a:t>
            </a:r>
            <a:r>
              <a:rPr lang="ru-RU" dirty="0"/>
              <a:t> - при инфаркте почки;</a:t>
            </a:r>
          </a:p>
          <a:p>
            <a:r>
              <a:rPr lang="ru-RU" dirty="0"/>
              <a:t>приступообразные чрезвычайно интенсивные боли в поясничной области с иррадиацией по ходу мочеточника в паховую область носят название почечной колики;</a:t>
            </a:r>
          </a:p>
          <a:p>
            <a:r>
              <a:rPr lang="ru-RU" dirty="0"/>
              <a:t> интенсивная постоянная боль в поясничной области, отдающая в подреберье - при воспалении околопочечной клетчатки.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Почечные боли могут не ограничиваться поясницей, а распространятся по ходу мочеточника, в пах, в наружные половые органы, на внутреннюю поверхность бедер.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Почечные отеки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848756" cy="479426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вначале проявляются на лице, на веках, под глазами – </a:t>
            </a:r>
            <a:r>
              <a:rPr lang="ru-RU" b="1" dirty="0"/>
              <a:t>по утрам</a:t>
            </a:r>
            <a:r>
              <a:rPr lang="ru-RU" dirty="0"/>
              <a:t>; </a:t>
            </a:r>
          </a:p>
          <a:p>
            <a:r>
              <a:rPr lang="ru-RU" dirty="0"/>
              <a:t>в дальнейшем могут распространяться (чаще на голени), иногда может развиваться анасарка, жидкость может скапливаться в полостях (брюшной, плевральной, перикардиальной);</a:t>
            </a:r>
          </a:p>
          <a:p>
            <a:r>
              <a:rPr lang="ru-RU" dirty="0"/>
              <a:t>сочетаются с бледностью кожных покровов</a:t>
            </a:r>
          </a:p>
          <a:p>
            <a:r>
              <a:rPr lang="ru-RU" dirty="0"/>
              <a:t>нередко «водянисты», мягки и подвижны</a:t>
            </a:r>
          </a:p>
          <a:p>
            <a:r>
              <a:rPr lang="ru-RU" dirty="0"/>
              <a:t>развиваются постепенно, но могут возникнуть остро, внезапно, «сразу отекает всё тело»</a:t>
            </a:r>
          </a:p>
          <a:p>
            <a:r>
              <a:rPr lang="ru-RU" dirty="0"/>
              <a:t>обычно сочетаются с жалобами на жажду, уменьшение диуреза.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357166"/>
          <a:ext cx="8624919" cy="4518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4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49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4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725">
                <a:tc>
                  <a:txBody>
                    <a:bodyPr/>
                    <a:lstStyle/>
                    <a:p>
                      <a:r>
                        <a:rPr lang="ru-RU" dirty="0"/>
                        <a:t>Причина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Почечные</a:t>
                      </a:r>
                      <a:r>
                        <a:rPr lang="ru-RU" baseline="0" dirty="0"/>
                        <a:t> отеки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Сердечные</a:t>
                      </a:r>
                      <a:r>
                        <a:rPr lang="ru-RU" baseline="0" dirty="0"/>
                        <a:t> отеки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1725">
                <a:tc>
                  <a:txBody>
                    <a:bodyPr/>
                    <a:lstStyle/>
                    <a:p>
                      <a:r>
                        <a:rPr lang="ru-RU" dirty="0"/>
                        <a:t>Локализация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Лицо, веки, под глазами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 ногах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1725">
                <a:tc>
                  <a:txBody>
                    <a:bodyPr/>
                    <a:lstStyle/>
                    <a:p>
                      <a:r>
                        <a:rPr lang="ru-RU" dirty="0"/>
                        <a:t>Время появления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Утро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Вечер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1725">
                <a:tc>
                  <a:txBody>
                    <a:bodyPr/>
                    <a:lstStyle/>
                    <a:p>
                      <a:r>
                        <a:rPr lang="ru-RU" dirty="0"/>
                        <a:t>Цвет</a:t>
                      </a:r>
                      <a:r>
                        <a:rPr lang="ru-RU" baseline="0" dirty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Бледная</a:t>
                      </a:r>
                      <a:r>
                        <a:rPr lang="ru-RU" baseline="0" dirty="0"/>
                        <a:t> кожа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Цианотичная</a:t>
                      </a:r>
                      <a:r>
                        <a:rPr lang="ru-RU" baseline="0" dirty="0"/>
                        <a:t> кожа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1725">
                <a:tc>
                  <a:txBody>
                    <a:bodyPr/>
                    <a:lstStyle/>
                    <a:p>
                      <a:r>
                        <a:rPr lang="ru-RU" dirty="0"/>
                        <a:t>Плотность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Мягкие, рыхлые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Плотные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59416">
                <a:tc>
                  <a:txBody>
                    <a:bodyPr/>
                    <a:lstStyle/>
                    <a:p>
                      <a:r>
                        <a:rPr lang="ru-RU" dirty="0"/>
                        <a:t>На ощупь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Теплые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Холодные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5" name="Содержимое 3" descr="slide-17.jpg"/>
          <p:cNvPicPr>
            <a:picLocks noChangeAspect="1"/>
          </p:cNvPicPr>
          <p:nvPr/>
        </p:nvPicPr>
        <p:blipFill>
          <a:blip r:embed="rId2"/>
          <a:srcRect l="7360" t="28797" r="7517" b="15959"/>
          <a:stretch>
            <a:fillRect/>
          </a:stretch>
        </p:blipFill>
        <p:spPr>
          <a:xfrm>
            <a:off x="2000232" y="4500570"/>
            <a:ext cx="4572032" cy="222251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Пальпация почек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проводится в положении больного лёжа на спине или стоя</a:t>
            </a:r>
          </a:p>
          <a:p>
            <a:r>
              <a:rPr lang="ru-RU" dirty="0"/>
              <a:t> При пальпации правой почки 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согнутые пальца правой руки устанавливают у рёберной дуги кнаружи от прямой мышцы живота, а левую руку подводят под поясничную область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на выдохе правую руку постепенно погружают в брюшную полость, сближаясь с левой рукой, которая оказывает давление на поясничную область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на глубоком исследующий скользит пальцами правой руки вниз и ощупывает почку.</a:t>
            </a:r>
          </a:p>
          <a:p>
            <a:pPr marL="514350" indent="-514350">
              <a:buNone/>
            </a:pPr>
            <a:r>
              <a:rPr lang="ru-RU" dirty="0"/>
              <a:t> (Левая почка пальпируется аналогично)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9.jpg"/>
          <p:cNvPicPr>
            <a:picLocks noGrp="1" noChangeAspect="1"/>
          </p:cNvPicPr>
          <p:nvPr>
            <p:ph idx="1"/>
          </p:nvPr>
        </p:nvPicPr>
        <p:blipFill>
          <a:blip r:embed="rId2"/>
          <a:srcRect l="47557" t="17748"/>
          <a:stretch>
            <a:fillRect/>
          </a:stretch>
        </p:blipFill>
        <p:spPr>
          <a:xfrm>
            <a:off x="2357422" y="500042"/>
            <a:ext cx="5169144" cy="607253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</TotalTime>
  <Words>1825</Words>
  <Application>Microsoft Office PowerPoint</Application>
  <PresentationFormat>Экран (4:3)</PresentationFormat>
  <Paragraphs>221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Franklin Gothic Book</vt:lpstr>
      <vt:lpstr>Franklin Gothic Medium</vt:lpstr>
      <vt:lpstr>Wingdings</vt:lpstr>
      <vt:lpstr>Wingdings 2</vt:lpstr>
      <vt:lpstr>Трек</vt:lpstr>
      <vt:lpstr>Тема 8-9: Расспрос и осмотр больных с заболеваниями органов мочевыделительной системы и т.д.</vt:lpstr>
      <vt:lpstr>Жалобы </vt:lpstr>
      <vt:lpstr>Боли</vt:lpstr>
      <vt:lpstr>Боли в поясничной области </vt:lpstr>
      <vt:lpstr>Презентация PowerPoint</vt:lpstr>
      <vt:lpstr>Почечные отеки</vt:lpstr>
      <vt:lpstr>Презентация PowerPoint</vt:lpstr>
      <vt:lpstr>Пальпация почек </vt:lpstr>
      <vt:lpstr>Презентация PowerPoint</vt:lpstr>
      <vt:lpstr>метод баллотирующей пальпации</vt:lpstr>
      <vt:lpstr>Презентация PowerPoint</vt:lpstr>
      <vt:lpstr>Перкуссия мочевого пузыря </vt:lpstr>
      <vt:lpstr>Перкуссия почек </vt:lpstr>
      <vt:lpstr>Болезненность при поколачивании (симптом Пастернацкого) </vt:lpstr>
      <vt:lpstr>Аускультация</vt:lpstr>
      <vt:lpstr>Основные клинические синдромы </vt:lpstr>
      <vt:lpstr>Презентация PowerPoint</vt:lpstr>
      <vt:lpstr>Презентация PowerPoint</vt:lpstr>
      <vt:lpstr>Презентация PowerPoint</vt:lpstr>
      <vt:lpstr>Презентация PowerPoint</vt:lpstr>
      <vt:lpstr> Общий клинический анализ мочи:</vt:lpstr>
      <vt:lpstr>2. Химические свойства:</vt:lpstr>
      <vt:lpstr>Микроскопическое исследование мочевого осадка</vt:lpstr>
      <vt:lpstr>Презентация PowerPoint</vt:lpstr>
      <vt:lpstr>Презентация PowerPoint</vt:lpstr>
      <vt:lpstr>Презентация PowerPoint</vt:lpstr>
      <vt:lpstr>Проба Зимницкого</vt:lpstr>
      <vt:lpstr>Презентация PowerPoint</vt:lpstr>
      <vt:lpstr>Презентация PowerPoint</vt:lpstr>
      <vt:lpstr>Инструментальные методы исследования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8-9: Расспрос и осмотр больных с заболеваниями органов мочевыделительной системы и т.д.</dc:title>
  <dc:creator>пк</dc:creator>
  <cp:lastModifiedBy>Ангелина</cp:lastModifiedBy>
  <cp:revision>12</cp:revision>
  <dcterms:created xsi:type="dcterms:W3CDTF">2020-05-05T17:50:27Z</dcterms:created>
  <dcterms:modified xsi:type="dcterms:W3CDTF">2020-05-06T08:47:48Z</dcterms:modified>
</cp:coreProperties>
</file>