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48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52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94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968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69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85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45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5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7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061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8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2AE9D-66C2-4DE0-AF4B-6E2086BF837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CE2D4-68C7-4322-B5D4-4E175163B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77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Тема 8-9: Расспрос и осмотр больных с заболеваниями органов мочевыделения </a:t>
            </a:r>
            <a:br>
              <a:rPr lang="ru-RU" sz="2400" b="1" dirty="0"/>
            </a:br>
            <a:r>
              <a:rPr lang="ru-RU" sz="2400" b="1" dirty="0"/>
              <a:t>Перкуссия и пальпация почек и мочевого пузыря. </a:t>
            </a:r>
            <a:br>
              <a:rPr lang="ru-RU" sz="2400" b="1" dirty="0"/>
            </a:br>
            <a:r>
              <a:rPr lang="ru-RU" sz="2400" b="1" dirty="0"/>
              <a:t>Анализ мочи. Биохимический анализ крови при патологических синдромах. Общие представления о рентгенологических и ультразвуковых методах исследования почек и мочевыводящих путей.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25154" y="4070838"/>
            <a:ext cx="3842238" cy="24090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Выполнила: </a:t>
            </a:r>
          </a:p>
          <a:p>
            <a:pPr algn="l"/>
            <a:r>
              <a:rPr lang="ru-RU" dirty="0"/>
              <a:t>студентка группы 7324 Маркова Ангелина Александровна </a:t>
            </a:r>
          </a:p>
          <a:p>
            <a:pPr algn="l"/>
            <a:r>
              <a:rPr lang="ru-RU" dirty="0"/>
              <a:t>Преподаватель: </a:t>
            </a:r>
          </a:p>
          <a:p>
            <a:pPr algn="l"/>
            <a:r>
              <a:rPr lang="ru-RU" dirty="0"/>
              <a:t>Кулик Надежда Александровна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836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44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Пальпация почек </a:t>
            </a:r>
            <a:r>
              <a:rPr lang="ru-RU" sz="2400" b="1" dirty="0"/>
              <a:t>по </a:t>
            </a:r>
            <a:r>
              <a:rPr lang="ru-RU" sz="2400" b="1" dirty="0" err="1"/>
              <a:t>Образцову-Стражеско</a:t>
            </a:r>
            <a:endParaRPr lang="ru-RU" sz="2400" b="1" dirty="0"/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211016" y="826476"/>
            <a:ext cx="3815862" cy="3543767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500" dirty="0"/>
          </a:p>
          <a:p>
            <a:r>
              <a:rPr lang="ru-RU" sz="1500" b="1" dirty="0"/>
              <a:t>Положение больного: </a:t>
            </a:r>
            <a:r>
              <a:rPr lang="ru-RU" sz="1500" dirty="0"/>
              <a:t>лежит на спине с вытянутыми или слегка согнутыми в коленях ногами;</a:t>
            </a:r>
            <a:r>
              <a:rPr lang="en-US" sz="1500" dirty="0"/>
              <a:t> </a:t>
            </a:r>
            <a:r>
              <a:rPr lang="ru-RU" sz="1500" dirty="0"/>
              <a:t>мышцы брюшного пресса расслаблены; руки свободно лежат на грудной клетки </a:t>
            </a:r>
          </a:p>
          <a:p>
            <a:r>
              <a:rPr lang="ru-RU" sz="1500" b="1" dirty="0"/>
              <a:t>Положение врача: </a:t>
            </a:r>
            <a:r>
              <a:rPr lang="ru-RU" sz="1500" dirty="0"/>
              <a:t>сидит справа от больного, лицом к головной части кровати </a:t>
            </a:r>
          </a:p>
          <a:p>
            <a:r>
              <a:rPr lang="ru-RU" sz="1500" b="1" dirty="0"/>
              <a:t>Норма: </a:t>
            </a:r>
            <a:r>
              <a:rPr lang="ru-RU" sz="1500" dirty="0"/>
              <a:t>не прощупываются. </a:t>
            </a:r>
          </a:p>
          <a:p>
            <a:r>
              <a:rPr lang="ru-RU" sz="1500" b="1" dirty="0"/>
              <a:t>Патология: </a:t>
            </a:r>
            <a:r>
              <a:rPr lang="ru-RU" sz="1500" dirty="0"/>
              <a:t>опущение - нефроптоз (уменьшение давления в брюшной полости) или увеличение (кисты, опухоли, гидронефроз).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29100" y="1230923"/>
            <a:ext cx="75086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1-й момент – установка рук врача.</a:t>
            </a:r>
          </a:p>
          <a:p>
            <a:r>
              <a:rPr lang="ru-RU" dirty="0"/>
              <a:t>Ладонь левой руки накрадывают сзади на поясничную область так, чтобы указательный палец находился чуть ниже </a:t>
            </a:r>
            <a:r>
              <a:rPr lang="en-US" dirty="0"/>
              <a:t>XII</a:t>
            </a:r>
            <a:r>
              <a:rPr lang="ru-RU" dirty="0"/>
              <a:t> ребра. Согнутые пальцы правой руки устанавливают под реберной дугой </a:t>
            </a:r>
            <a:r>
              <a:rPr lang="ru-RU" dirty="0" err="1"/>
              <a:t>латеральнее</a:t>
            </a:r>
            <a:r>
              <a:rPr lang="ru-RU" dirty="0"/>
              <a:t> наружного края прямой мышцы живота.</a:t>
            </a:r>
          </a:p>
          <a:p>
            <a:r>
              <a:rPr lang="ru-RU" b="1" dirty="0"/>
              <a:t>2-й момент – сближение рук врача.</a:t>
            </a:r>
          </a:p>
          <a:p>
            <a:r>
              <a:rPr lang="ru-RU" dirty="0"/>
              <a:t>При каждом выдохе больного врач постепенно углубляет концы пальцев правой руки к задней стенке брюшной полости до соприкосновения с пальцами левой руки. Левая рука приподнимает кпереди поясничную область, приближая почку (</a:t>
            </a:r>
            <a:r>
              <a:rPr lang="ru-RU" dirty="0" err="1"/>
              <a:t>бимануальная</a:t>
            </a:r>
            <a:r>
              <a:rPr lang="ru-RU" dirty="0"/>
              <a:t> пальпация).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8746" y="4642338"/>
            <a:ext cx="5591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3-й момент – пальпация.</a:t>
            </a:r>
          </a:p>
          <a:p>
            <a:r>
              <a:rPr lang="ru-RU" dirty="0"/>
              <a:t>Во время глубокого вдоха, когда почка опускается вниз, врач стремится захватить почку между двумя сближающимися руками. Если это удается, то соскальзывает правой пальпирующей рукой вниз, определяя консистенцию, поверхность и болезненность.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627" y="4341947"/>
            <a:ext cx="3510696" cy="212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4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893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Пальпация почек по методу </a:t>
            </a:r>
            <a:r>
              <a:rPr lang="ru-RU" sz="2800" b="1" dirty="0" err="1"/>
              <a:t>Гюйона</a:t>
            </a:r>
            <a:r>
              <a:rPr lang="ru-RU" sz="2800" b="1" dirty="0"/>
              <a:t> (баллотирование)</a:t>
            </a:r>
            <a:endParaRPr lang="ru-RU" sz="2800" b="1" dirty="0"/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474786" y="1186962"/>
            <a:ext cx="4123592" cy="4941276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Постановка рук врача: </a:t>
            </a:r>
            <a:r>
              <a:rPr lang="ru-RU" dirty="0"/>
              <a:t>пальцами левой руки отрывочные, толчкообразные удары по поясничной области в углу между реберной дугой и крестцово-поясничными мышцами, пальцы правой руки воспринимают удары почки.</a:t>
            </a:r>
          </a:p>
          <a:p>
            <a:r>
              <a:rPr lang="ru-RU" b="1" dirty="0"/>
              <a:t>Значение: </a:t>
            </a:r>
            <a:r>
              <a:rPr lang="ru-RU" dirty="0"/>
              <a:t>отличить почку от желчного пузыря и селезенки по ее способности баллотироваться (колебаться).</a:t>
            </a:r>
          </a:p>
          <a:p>
            <a:endParaRPr lang="ru-RU" dirty="0"/>
          </a:p>
        </p:txBody>
      </p:sp>
      <p:pic>
        <p:nvPicPr>
          <p:cNvPr id="4" name="Picture 2" descr="https://sun9-24.userapi.com/n7LmTojyh5Ll9I4ivfqjHc-vuLJpn_ACBwC0GQ/GwKMhMciNE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9867" y="910737"/>
            <a:ext cx="3797313" cy="5547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9335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04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Пальпация почек по С.П. Боткину</a:t>
            </a:r>
            <a:endParaRPr lang="ru-RU" sz="2400" b="1" dirty="0"/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1186961" y="1485900"/>
            <a:ext cx="3261947" cy="4598377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Положение больного: </a:t>
            </a:r>
            <a:r>
              <a:rPr lang="ru-RU" dirty="0"/>
              <a:t>стоя лицом к врачу, мышцы расслаблены, туловище слегка наклонено вперед.</a:t>
            </a:r>
          </a:p>
          <a:p>
            <a:endParaRPr lang="ru-RU" dirty="0"/>
          </a:p>
          <a:p>
            <a:r>
              <a:rPr lang="ru-RU" b="1" dirty="0"/>
              <a:t>Положение врача: </a:t>
            </a:r>
            <a:r>
              <a:rPr lang="ru-RU" dirty="0"/>
              <a:t>сидя, положение рук то же, что и при пальпации в положении лежа.</a:t>
            </a:r>
          </a:p>
          <a:p>
            <a:endParaRPr lang="ru-RU" dirty="0"/>
          </a:p>
          <a:p>
            <a:r>
              <a:rPr lang="ru-RU" b="1" dirty="0"/>
              <a:t>Пальпация: </a:t>
            </a:r>
            <a:r>
              <a:rPr lang="ru-RU" dirty="0"/>
              <a:t>та же, что и в положении лежа.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37" y="1716845"/>
            <a:ext cx="4672013" cy="413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6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45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Аускультация: выслушивание почечных артерий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589084" y="1151792"/>
            <a:ext cx="5987561" cy="472147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Места выслушивания:</a:t>
            </a:r>
          </a:p>
          <a:p>
            <a:r>
              <a:rPr lang="ru-RU" dirty="0"/>
              <a:t>1) В глубине околопупочной области справа и слева от пупка при задержке дыхания после глубокого выдоха;</a:t>
            </a:r>
          </a:p>
          <a:p>
            <a:r>
              <a:rPr lang="ru-RU" dirty="0"/>
              <a:t>2) Над поперечными отростками </a:t>
            </a:r>
            <a:r>
              <a:rPr lang="en-US" dirty="0"/>
              <a:t>XI</a:t>
            </a:r>
            <a:r>
              <a:rPr lang="ru-RU" dirty="0"/>
              <a:t>-</a:t>
            </a:r>
            <a:r>
              <a:rPr lang="en-US" dirty="0"/>
              <a:t>XII</a:t>
            </a:r>
            <a:r>
              <a:rPr lang="ru-RU" dirty="0"/>
              <a:t> грудных и </a:t>
            </a:r>
            <a:r>
              <a:rPr lang="en-US" dirty="0"/>
              <a:t>I</a:t>
            </a:r>
            <a:r>
              <a:rPr lang="ru-RU" dirty="0"/>
              <a:t>-</a:t>
            </a:r>
            <a:r>
              <a:rPr lang="en-US" dirty="0"/>
              <a:t>II</a:t>
            </a:r>
            <a:r>
              <a:rPr lang="ru-RU" dirty="0"/>
              <a:t> поясничных позвонков в положении на боку при задержке дыхания после глубокого выдоха.</a:t>
            </a:r>
          </a:p>
          <a:p>
            <a:r>
              <a:rPr lang="ru-RU" b="1" dirty="0"/>
              <a:t>Норма: </a:t>
            </a:r>
            <a:r>
              <a:rPr lang="ru-RU" dirty="0"/>
              <a:t>тоны и шумы выслушиваются только на сонной и подключичной артериях. В надчревной области не выслушиваются.</a:t>
            </a:r>
          </a:p>
          <a:p>
            <a:r>
              <a:rPr lang="ru-RU" b="1" dirty="0"/>
              <a:t>Патология: </a:t>
            </a:r>
            <a:r>
              <a:rPr lang="ru-RU" dirty="0"/>
              <a:t>симптом </a:t>
            </a:r>
            <a:r>
              <a:rPr lang="ru-RU" dirty="0" err="1"/>
              <a:t>Лериша</a:t>
            </a:r>
            <a:r>
              <a:rPr lang="ru-RU" dirty="0"/>
              <a:t> – систолический шум в надчревной области, в области пупка в сочетании с асимметрией АД на конечностях (снижение АД на нижних конечностях и повышение на верхних).</a:t>
            </a:r>
          </a:p>
          <a:p>
            <a:r>
              <a:rPr lang="ru-RU" b="1" dirty="0"/>
              <a:t>Диагностика: </a:t>
            </a:r>
            <a:r>
              <a:rPr lang="ru-RU" dirty="0"/>
              <a:t>стеноз почечной артерии (почечный генез артериальной гипертензии).</a:t>
            </a:r>
          </a:p>
          <a:p>
            <a:endParaRPr lang="ru-RU" dirty="0"/>
          </a:p>
        </p:txBody>
      </p:sp>
      <p:pic>
        <p:nvPicPr>
          <p:cNvPr id="4098" name="Picture 2" descr="http://detvrach.com/wp-content/uploads/2012/10/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024" y="2247899"/>
            <a:ext cx="5221576" cy="296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72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18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6.Основные клинические синдромы при заболеваниях почек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068716"/>
              </p:ext>
            </p:extLst>
          </p:nvPr>
        </p:nvGraphicFramePr>
        <p:xfrm>
          <a:off x="773722" y="615462"/>
          <a:ext cx="10805746" cy="59288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55378">
                  <a:extLst>
                    <a:ext uri="{9D8B030D-6E8A-4147-A177-3AD203B41FA5}">
                      <a16:colId xmlns:a16="http://schemas.microsoft.com/office/drawing/2014/main" val="209556698"/>
                    </a:ext>
                  </a:extLst>
                </a:gridCol>
                <a:gridCol w="7350368">
                  <a:extLst>
                    <a:ext uri="{9D8B030D-6E8A-4147-A177-3AD203B41FA5}">
                      <a16:colId xmlns:a16="http://schemas.microsoft.com/office/drawing/2014/main" val="1981794606"/>
                    </a:ext>
                  </a:extLst>
                </a:gridCol>
              </a:tblGrid>
              <a:tr h="66469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Синдромы</a:t>
                      </a:r>
                      <a:r>
                        <a:rPr lang="ru-RU" baseline="0" dirty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Определение</a:t>
                      </a:r>
                      <a:r>
                        <a:rPr lang="ru-RU" baseline="0" dirty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46265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ru-RU" sz="1600" dirty="0"/>
                        <a:t>Синдром почечной колики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Острая боль в поясничной области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705983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r>
                        <a:rPr lang="ru-RU" sz="1600" dirty="0"/>
                        <a:t>Нефротический</a:t>
                      </a:r>
                      <a:r>
                        <a:rPr lang="ru-RU" sz="1600" baseline="0" dirty="0"/>
                        <a:t> синдром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Клинико-лабораторный</a:t>
                      </a:r>
                      <a:r>
                        <a:rPr lang="ru-RU" sz="1600" baseline="0" dirty="0"/>
                        <a:t> </a:t>
                      </a:r>
                      <a:r>
                        <a:rPr lang="ru-RU" sz="1600" baseline="0" dirty="0" err="1"/>
                        <a:t>симптомокомплекс</a:t>
                      </a:r>
                      <a:r>
                        <a:rPr lang="ru-RU" sz="1600" baseline="0" dirty="0"/>
                        <a:t>, включающий массивную протеинурию, </a:t>
                      </a:r>
                      <a:r>
                        <a:rPr lang="ru-RU" sz="1600" baseline="0" dirty="0" err="1"/>
                        <a:t>гипопротеинемию</a:t>
                      </a:r>
                      <a:r>
                        <a:rPr lang="ru-RU" sz="1600" baseline="0" dirty="0"/>
                        <a:t>, </a:t>
                      </a:r>
                      <a:r>
                        <a:rPr lang="ru-RU" sz="1600" baseline="0" dirty="0" err="1"/>
                        <a:t>гипоальбуминемию</a:t>
                      </a:r>
                      <a:r>
                        <a:rPr lang="ru-RU" sz="1600" baseline="0" dirty="0"/>
                        <a:t>, отеки почечного характера, нарушения липидного обмена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876384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ru-RU" sz="1600" dirty="0"/>
                        <a:t>Нефритический</a:t>
                      </a:r>
                      <a:r>
                        <a:rPr lang="ru-RU" sz="1600" baseline="0" dirty="0"/>
                        <a:t> синдром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Резкое усиление клинических признаков болезни</a:t>
                      </a:r>
                      <a:r>
                        <a:rPr lang="ru-RU" sz="1600" baseline="0" dirty="0"/>
                        <a:t> вследствие возникновения симптомов, совокупность которых напоминает острый нефрит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23153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ru-RU" sz="1600" dirty="0"/>
                        <a:t>Синдром почечной артериальной гипертензии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Артериальная гипертензия</a:t>
                      </a:r>
                      <a:r>
                        <a:rPr lang="ru-RU" sz="1600" baseline="0" dirty="0"/>
                        <a:t>, </a:t>
                      </a:r>
                      <a:r>
                        <a:rPr lang="ru-RU" sz="1600" baseline="0" dirty="0" err="1"/>
                        <a:t>патогенетически</a:t>
                      </a:r>
                      <a:r>
                        <a:rPr lang="ru-RU" sz="1600" baseline="0" dirty="0"/>
                        <a:t> связанная с заболеванием почек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374096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lang="ru-RU" sz="1600" dirty="0"/>
                        <a:t>Синдром</a:t>
                      </a:r>
                      <a:r>
                        <a:rPr lang="ru-RU" sz="1600" baseline="0" dirty="0"/>
                        <a:t> почечной эклампсии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Острая энцефалопатия,</a:t>
                      </a:r>
                      <a:r>
                        <a:rPr lang="ru-RU" sz="1600" baseline="0" dirty="0"/>
                        <a:t> обусловлена значительным повышением АД и отеком (</a:t>
                      </a:r>
                      <a:r>
                        <a:rPr lang="ru-RU" sz="1600" baseline="0" dirty="0" err="1"/>
                        <a:t>гиперволемическим</a:t>
                      </a:r>
                      <a:r>
                        <a:rPr lang="ru-RU" sz="1600" baseline="0" dirty="0"/>
                        <a:t>) головного мозга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145079"/>
                  </a:ext>
                </a:extLst>
              </a:tr>
              <a:tr h="2368578">
                <a:tc>
                  <a:txBody>
                    <a:bodyPr/>
                    <a:lstStyle/>
                    <a:p>
                      <a:r>
                        <a:rPr lang="ru-RU" sz="1600" dirty="0"/>
                        <a:t>Синдром</a:t>
                      </a:r>
                      <a:r>
                        <a:rPr lang="ru-RU" sz="1600" baseline="0" dirty="0"/>
                        <a:t> почечной недостаточности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Острая почечная недостаточность</a:t>
                      </a:r>
                      <a:r>
                        <a:rPr lang="ru-RU" sz="1600" baseline="0" dirty="0"/>
                        <a:t> – потенциально обратимое, развивающееся в течение нескольких часов или дней нарушение гомеостатической функции почек </a:t>
                      </a:r>
                    </a:p>
                    <a:p>
                      <a:endParaRPr lang="ru-RU" sz="1600" baseline="0" dirty="0"/>
                    </a:p>
                    <a:p>
                      <a:r>
                        <a:rPr lang="ru-RU" sz="1600" baseline="0" dirty="0"/>
                        <a:t>Хроническая почечная недостаточность – </a:t>
                      </a:r>
                      <a:r>
                        <a:rPr lang="ru-RU" sz="1600" baseline="0" dirty="0" err="1"/>
                        <a:t>симптомокомплекс</a:t>
                      </a:r>
                      <a:r>
                        <a:rPr lang="ru-RU" sz="1600" baseline="0" dirty="0"/>
                        <a:t>, развивающийся в результате постепенной гибели нефронов при любом прогрессирующем заболевании почек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811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7218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32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7.Степени опущения почек и их характеристика</a:t>
            </a:r>
            <a:br>
              <a:rPr lang="ru-RU" sz="2400" b="1" dirty="0"/>
            </a:b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500922"/>
              </p:ext>
            </p:extLst>
          </p:nvPr>
        </p:nvGraphicFramePr>
        <p:xfrm>
          <a:off x="838200" y="958363"/>
          <a:ext cx="4507523" cy="57255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8331">
                  <a:extLst>
                    <a:ext uri="{9D8B030D-6E8A-4147-A177-3AD203B41FA5}">
                      <a16:colId xmlns:a16="http://schemas.microsoft.com/office/drawing/2014/main" val="3302345986"/>
                    </a:ext>
                  </a:extLst>
                </a:gridCol>
                <a:gridCol w="3209192">
                  <a:extLst>
                    <a:ext uri="{9D8B030D-6E8A-4147-A177-3AD203B41FA5}">
                      <a16:colId xmlns:a16="http://schemas.microsoft.com/office/drawing/2014/main" val="379314510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Степень по </a:t>
                      </a:r>
                      <a:r>
                        <a:rPr lang="ru-RU" dirty="0" err="1"/>
                        <a:t>Стражеско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Характеристика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990622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 степень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Определяется нижний полюс почки. Почка ниже физиологической нормы чуть больше, чем на 1 позвонок.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48246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 степень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Почка прощупывается целиком, подвижна, но не переходит линию позвоночника. Почка ниже нормы на 2-2,5 позвонка.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040561"/>
                  </a:ext>
                </a:extLst>
              </a:tr>
              <a:tr h="2433718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 степень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Блуждающая почка, свободно смещается в брюшной полости в различных направлениях,</a:t>
                      </a:r>
                      <a:r>
                        <a:rPr lang="ru-RU" baseline="0" dirty="0"/>
                        <a:t> заходит за линию позвоночника в противоположную сторону. Почка ниже нормы на 3 и более позвонков.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151095"/>
                  </a:ext>
                </a:extLst>
              </a:tr>
            </a:tbl>
          </a:graphicData>
        </a:graphic>
      </p:graphicFrame>
      <p:pic>
        <p:nvPicPr>
          <p:cNvPr id="5122" name="Picture 2" descr="https://i2.wp.com/lecheniepochki.ru/wp-content/uploads/2017/05/3-141-700x4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1253637"/>
            <a:ext cx="66675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477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8. Общий анализ мочи, интерпретация.</a:t>
            </a:r>
            <a:br>
              <a:rPr lang="ru-RU" dirty="0"/>
            </a:b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850489"/>
              </p:ext>
            </p:extLst>
          </p:nvPr>
        </p:nvGraphicFramePr>
        <p:xfrm>
          <a:off x="140676" y="773722"/>
          <a:ext cx="11913575" cy="579461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9860">
                  <a:extLst>
                    <a:ext uri="{9D8B030D-6E8A-4147-A177-3AD203B41FA5}">
                      <a16:colId xmlns:a16="http://schemas.microsoft.com/office/drawing/2014/main" val="4181567027"/>
                    </a:ext>
                  </a:extLst>
                </a:gridCol>
                <a:gridCol w="1723293">
                  <a:extLst>
                    <a:ext uri="{9D8B030D-6E8A-4147-A177-3AD203B41FA5}">
                      <a16:colId xmlns:a16="http://schemas.microsoft.com/office/drawing/2014/main" val="1337637712"/>
                    </a:ext>
                  </a:extLst>
                </a:gridCol>
                <a:gridCol w="8660422">
                  <a:extLst>
                    <a:ext uri="{9D8B030D-6E8A-4147-A177-3AD203B41FA5}">
                      <a16:colId xmlns:a16="http://schemas.microsoft.com/office/drawing/2014/main" val="1734365964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Характеристика</a:t>
                      </a:r>
                      <a:r>
                        <a:rPr lang="ru-RU" sz="1400" baseline="0" dirty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Норма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Отклонения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668970"/>
                  </a:ext>
                </a:extLst>
              </a:tr>
              <a:tr h="115824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Цвет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Соломенно-желтый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dirty="0"/>
                        <a:t>Бледная, бесцветная – при</a:t>
                      </a:r>
                      <a:r>
                        <a:rPr lang="ru-RU" sz="1400" u="none" baseline="0" dirty="0"/>
                        <a:t> полиурии.</a:t>
                      </a:r>
                    </a:p>
                    <a:p>
                      <a:r>
                        <a:rPr lang="ru-RU" sz="1400" u="none" baseline="0" dirty="0"/>
                        <a:t>Насыщенно-желтая – при </a:t>
                      </a:r>
                      <a:r>
                        <a:rPr lang="ru-RU" sz="1400" u="none" baseline="0" dirty="0" err="1"/>
                        <a:t>олигурии</a:t>
                      </a:r>
                      <a:r>
                        <a:rPr lang="ru-RU" sz="1400" u="none" baseline="0" dirty="0"/>
                        <a:t>.</a:t>
                      </a:r>
                    </a:p>
                    <a:p>
                      <a:r>
                        <a:rPr lang="ru-RU" sz="1400" u="none" baseline="0" dirty="0"/>
                        <a:t>Темно-желтая – при желтухе.</a:t>
                      </a:r>
                    </a:p>
                    <a:p>
                      <a:r>
                        <a:rPr lang="ru-RU" sz="1400" u="none" baseline="0" dirty="0"/>
                        <a:t>От </a:t>
                      </a:r>
                      <a:r>
                        <a:rPr lang="ru-RU" sz="1400" u="none" baseline="0" dirty="0" err="1"/>
                        <a:t>розового</a:t>
                      </a:r>
                      <a:r>
                        <a:rPr lang="ru-RU" sz="1400" u="none" baseline="0" dirty="0"/>
                        <a:t> (при остром </a:t>
                      </a:r>
                      <a:r>
                        <a:rPr lang="ru-RU" sz="1400" u="none" baseline="0" dirty="0" err="1"/>
                        <a:t>гломерулонефрите</a:t>
                      </a:r>
                      <a:r>
                        <a:rPr lang="ru-RU" sz="1400" u="none" baseline="0" dirty="0"/>
                        <a:t>) до красно-вишневого (при почечнокаменной болезни, опухолях, инфарктах почки, туберкулезе, травмах).</a:t>
                      </a:r>
                      <a:endParaRPr lang="ru-RU" sz="14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86343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Прозрачность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Прозрачная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dirty="0"/>
                        <a:t>Мутная – при наличии большого количества солей </a:t>
                      </a:r>
                      <a:r>
                        <a:rPr lang="ru-RU" sz="1400" u="none" dirty="0" err="1"/>
                        <a:t>уратов</a:t>
                      </a:r>
                      <a:r>
                        <a:rPr lang="ru-RU" sz="1400" u="none" dirty="0"/>
                        <a:t>, фосфатов, оксалатов, гноя, жира, бактерий.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92563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Запах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Нерезкий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dirty="0"/>
                        <a:t>Аммиачный – при длительном хранении не на холоде. Запах</a:t>
                      </a:r>
                      <a:r>
                        <a:rPr lang="ru-RU" sz="1400" u="none" baseline="0" dirty="0"/>
                        <a:t> ацетона – при сахарном диабете.</a:t>
                      </a:r>
                      <a:endParaRPr lang="ru-RU" sz="14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7927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pH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Кислая (5-7,0)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dirty="0"/>
                        <a:t>Резко кислая – при сахарном диабете, хронической почечной недостаточности, сердечной недостаточности,</a:t>
                      </a:r>
                      <a:r>
                        <a:rPr lang="ru-RU" sz="1400" u="none" baseline="0" dirty="0"/>
                        <a:t> приеме мясной пищи.</a:t>
                      </a:r>
                      <a:r>
                        <a:rPr lang="ru-RU" sz="1400" u="none" dirty="0"/>
                        <a:t> Основная – при цистите, приеме щелочных мин.вод,</a:t>
                      </a:r>
                      <a:r>
                        <a:rPr lang="ru-RU" sz="1400" u="none" baseline="0" dirty="0"/>
                        <a:t> неправильном хранении, приеме растительной пищи.</a:t>
                      </a:r>
                      <a:endParaRPr lang="ru-RU" sz="14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7669589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Относительная</a:t>
                      </a:r>
                      <a:r>
                        <a:rPr lang="ru-RU" sz="1400" b="1" baseline="0" dirty="0"/>
                        <a:t> плотность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1005-1025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dirty="0" err="1"/>
                        <a:t>Изостенурия</a:t>
                      </a:r>
                      <a:r>
                        <a:rPr lang="ru-RU" sz="1400" u="none" dirty="0"/>
                        <a:t> – получение монотонных цифр диуреза. </a:t>
                      </a:r>
                      <a:r>
                        <a:rPr lang="ru-RU" sz="1400" u="none" dirty="0" err="1"/>
                        <a:t>Гипостенурия</a:t>
                      </a:r>
                      <a:r>
                        <a:rPr lang="ru-RU" sz="1400" u="none" dirty="0"/>
                        <a:t> – снижение плотности мочи.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13741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Белок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0,00-0,14 г</a:t>
                      </a:r>
                      <a:r>
                        <a:rPr lang="en-US" sz="1400" dirty="0"/>
                        <a:t>/</a:t>
                      </a:r>
                      <a:r>
                        <a:rPr lang="ru-RU" sz="1400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dirty="0"/>
                        <a:t>Протеинурия – выделение белка с мочой (повышение проницаемости клубочков, снижение </a:t>
                      </a:r>
                      <a:r>
                        <a:rPr lang="ru-RU" sz="1400" u="none" dirty="0" err="1"/>
                        <a:t>реабсорбции</a:t>
                      </a:r>
                      <a:r>
                        <a:rPr lang="ru-RU" sz="1400" u="none" dirty="0"/>
                        <a:t> в канальцах).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281667"/>
                  </a:ext>
                </a:extLst>
              </a:tr>
              <a:tr h="1609946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Кристаллические осадки мочи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Обнаруживаются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none" dirty="0"/>
                        <a:t>Холестерин – при амилоидозе, абсцессе почки, </a:t>
                      </a:r>
                      <a:r>
                        <a:rPr lang="ru-RU" sz="1400" u="none" dirty="0" err="1"/>
                        <a:t>гипернефроидном</a:t>
                      </a:r>
                      <a:r>
                        <a:rPr lang="ru-RU" sz="1400" u="none" dirty="0"/>
                        <a:t> раке. Лейцин и тирозин – при поражениях печени (цирроз). </a:t>
                      </a:r>
                      <a:r>
                        <a:rPr lang="ru-RU" sz="1400" u="none" dirty="0" err="1"/>
                        <a:t>Цистин</a:t>
                      </a:r>
                      <a:r>
                        <a:rPr lang="ru-RU" sz="1400" u="none" dirty="0"/>
                        <a:t> – при почечных </a:t>
                      </a:r>
                      <a:r>
                        <a:rPr lang="ru-RU" sz="1400" u="none" dirty="0" err="1"/>
                        <a:t>цистиновых</a:t>
                      </a:r>
                      <a:r>
                        <a:rPr lang="ru-RU" sz="1400" u="none" dirty="0"/>
                        <a:t> камнях.</a:t>
                      </a:r>
                    </a:p>
                    <a:p>
                      <a:r>
                        <a:rPr lang="ru-RU" sz="1400" u="none" dirty="0"/>
                        <a:t>Жирные кислоты – при жировой</a:t>
                      </a:r>
                      <a:r>
                        <a:rPr lang="ru-RU" sz="1400" u="none" baseline="0" dirty="0"/>
                        <a:t> дистрофии печени, травмах. </a:t>
                      </a:r>
                      <a:r>
                        <a:rPr lang="ru-RU" sz="1400" u="none" baseline="0" dirty="0" err="1"/>
                        <a:t>Гематоидин</a:t>
                      </a:r>
                      <a:r>
                        <a:rPr lang="ru-RU" sz="1400" u="none" baseline="0" dirty="0"/>
                        <a:t> – при очагах кровоизлияния.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36339"/>
                  </a:ext>
                </a:extLst>
              </a:tr>
              <a:tr h="344191">
                <a:tc>
                  <a:txBody>
                    <a:bodyPr/>
                    <a:lstStyle/>
                    <a:p>
                      <a:r>
                        <a:rPr lang="ru-RU" sz="1400" b="1" dirty="0"/>
                        <a:t>Лейкоциты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1-5 в поле зрения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Пиурия – много лейкоцитов в моче (гнойная моча)</a:t>
                      </a:r>
                      <a:r>
                        <a:rPr lang="ru-RU" sz="1400" baseline="0" dirty="0"/>
                        <a:t> – при воспалительных процессах в мочеполовой системе.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925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210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446143"/>
              </p:ext>
            </p:extLst>
          </p:nvPr>
        </p:nvGraphicFramePr>
        <p:xfrm>
          <a:off x="176824" y="540680"/>
          <a:ext cx="11754339" cy="544027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57584">
                  <a:extLst>
                    <a:ext uri="{9D8B030D-6E8A-4147-A177-3AD203B41FA5}">
                      <a16:colId xmlns:a16="http://schemas.microsoft.com/office/drawing/2014/main" val="422512462"/>
                    </a:ext>
                  </a:extLst>
                </a:gridCol>
                <a:gridCol w="3156438">
                  <a:extLst>
                    <a:ext uri="{9D8B030D-6E8A-4147-A177-3AD203B41FA5}">
                      <a16:colId xmlns:a16="http://schemas.microsoft.com/office/drawing/2014/main" val="3959862957"/>
                    </a:ext>
                  </a:extLst>
                </a:gridCol>
                <a:gridCol w="6040317">
                  <a:extLst>
                    <a:ext uri="{9D8B030D-6E8A-4147-A177-3AD203B41FA5}">
                      <a16:colId xmlns:a16="http://schemas.microsoft.com/office/drawing/2014/main" val="924896853"/>
                    </a:ext>
                  </a:extLst>
                </a:gridCol>
              </a:tblGrid>
              <a:tr h="46966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Характеристика</a:t>
                      </a:r>
                      <a:r>
                        <a:rPr lang="ru-RU" sz="1400" baseline="0" dirty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Норма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Отклонения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395319"/>
                  </a:ext>
                </a:extLst>
              </a:tr>
              <a:tr h="345859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Эритроциты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До</a:t>
                      </a:r>
                      <a:r>
                        <a:rPr lang="ru-RU" sz="1400" baseline="0" dirty="0"/>
                        <a:t> 5 эритроцитов в поле зрения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Гематурия – много</a:t>
                      </a:r>
                      <a:r>
                        <a:rPr lang="ru-RU" sz="1400" baseline="0" dirty="0"/>
                        <a:t> эритроцитов в моче.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344394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Эпителиальные клетки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0-5 в поле зрения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Обнаружение клеток при патологиях (</a:t>
                      </a:r>
                      <a:r>
                        <a:rPr lang="ru-RU" sz="1400" dirty="0" err="1"/>
                        <a:t>тубулярный</a:t>
                      </a:r>
                      <a:r>
                        <a:rPr lang="ru-RU" sz="1400" dirty="0"/>
                        <a:t> некроз, отторжение почечного трансплантата, вирусные инфекции, воспаления, новообразования, химические токсины)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915938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Цилиндры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Отсутствуют, за исключением 1-2 гиалиновых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/>
                        <a:t>Цилиндрурия</a:t>
                      </a:r>
                      <a:r>
                        <a:rPr lang="ru-RU" sz="1400" dirty="0"/>
                        <a:t> – выделение цилиндров с мочой – при патологиях в почках.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125250"/>
                  </a:ext>
                </a:extLst>
              </a:tr>
              <a:tr h="668197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Глюкоза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0,00-1,00 ммоль</a:t>
                      </a:r>
                      <a:r>
                        <a:rPr lang="en-US" sz="1400" dirty="0"/>
                        <a:t>/</a:t>
                      </a:r>
                      <a:r>
                        <a:rPr lang="ru-RU" sz="1400" dirty="0"/>
                        <a:t>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Патологическая </a:t>
                      </a:r>
                      <a:r>
                        <a:rPr lang="ru-RU" sz="1400" dirty="0" err="1"/>
                        <a:t>глюкозурия</a:t>
                      </a:r>
                      <a:r>
                        <a:rPr lang="ru-RU" sz="1400" dirty="0"/>
                        <a:t> – появление в</a:t>
                      </a:r>
                      <a:r>
                        <a:rPr lang="ru-RU" sz="1400" baseline="0" dirty="0"/>
                        <a:t> моче глюкозы при сахарном диабете, заболеваниях гипофиза, надпочечников, печени, почек.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7803725"/>
                  </a:ext>
                </a:extLst>
              </a:tr>
              <a:tr h="47021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Ацетон (кетоновые тела)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Отсутствуют (до 0,5</a:t>
                      </a:r>
                      <a:r>
                        <a:rPr lang="ru-RU" sz="1400" baseline="0" dirty="0"/>
                        <a:t> ммоль</a:t>
                      </a:r>
                      <a:r>
                        <a:rPr lang="en-US" sz="1400" baseline="0" dirty="0"/>
                        <a:t>/</a:t>
                      </a:r>
                      <a:r>
                        <a:rPr lang="ru-RU" sz="1400" baseline="0" dirty="0"/>
                        <a:t>л)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/>
                        <a:t>Кетоацидоз</a:t>
                      </a:r>
                      <a:r>
                        <a:rPr lang="ru-RU" sz="1400" dirty="0"/>
                        <a:t> при сахарном диабете, гипергликемической</a:t>
                      </a:r>
                      <a:r>
                        <a:rPr lang="ru-RU" sz="1400" baseline="0" dirty="0"/>
                        <a:t> коме, голодании.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091255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Желчные пигменты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Возрастание количества при </a:t>
                      </a:r>
                      <a:r>
                        <a:rPr lang="ru-RU" sz="1400" dirty="0" err="1"/>
                        <a:t>подпеченочной</a:t>
                      </a:r>
                      <a:r>
                        <a:rPr lang="ru-RU" sz="1400" dirty="0"/>
                        <a:t> (</a:t>
                      </a:r>
                      <a:r>
                        <a:rPr lang="ru-RU" sz="1400" dirty="0" err="1"/>
                        <a:t>механиеской</a:t>
                      </a:r>
                      <a:r>
                        <a:rPr lang="ru-RU" sz="1400" dirty="0"/>
                        <a:t>) желтухе, холангитах, гепатитах, раке.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394596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Желчные кислоты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Выделение при </a:t>
                      </a:r>
                      <a:r>
                        <a:rPr lang="ru-RU" sz="1400" dirty="0" err="1"/>
                        <a:t>подпеченочной</a:t>
                      </a:r>
                      <a:r>
                        <a:rPr lang="ru-RU" sz="1400" baseline="0" dirty="0"/>
                        <a:t> (механической) и печеночной (паренхиматозной) желтухе.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651620"/>
                  </a:ext>
                </a:extLst>
              </a:tr>
              <a:tr h="1200337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Уробилин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Выделение при </a:t>
                      </a:r>
                      <a:r>
                        <a:rPr lang="ru-RU" sz="1400" dirty="0" err="1"/>
                        <a:t>надпеченочной</a:t>
                      </a:r>
                      <a:r>
                        <a:rPr lang="ru-RU" sz="1400" dirty="0"/>
                        <a:t> (гемолитической) желтухе, гепатитах, холангитах, циррозе печени, интоксикациях алкоголем, хлороформом.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981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8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9.Содержание форменных элементов в анализе мочи по Нечипоренко и их количество в норме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351692" y="1441938"/>
            <a:ext cx="4167554" cy="5222631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Берут среднюю порцию </a:t>
            </a:r>
            <a:r>
              <a:rPr lang="ru-RU" dirty="0" err="1"/>
              <a:t>свежевыпущенной</a:t>
            </a:r>
            <a:r>
              <a:rPr lang="ru-RU" dirty="0"/>
              <a:t> струи мочи, в 1 мл которой подсчитывают форменные элементы для выявления воспалительного процесса</a:t>
            </a:r>
          </a:p>
          <a:p>
            <a:r>
              <a:rPr lang="ru-RU" b="1" dirty="0"/>
              <a:t>Нормальные показатели: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Эритроциты – 1000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Лейкоциты – 2000-4000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Цилиндры – 0-1 на четыре камеры подсчета или до 50-70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6146" name="Picture 2" descr="https://silvermed.ru/wp-content/uploads/analiz-mochi-po-nechiporenko-kak-sobir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88" y="1441938"/>
            <a:ext cx="4852987" cy="485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052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956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10. Основные количественные характеристики, учитываемые в анализе мочи по пробе </a:t>
            </a:r>
            <a:r>
              <a:rPr lang="ru-RU" sz="2400" b="1" dirty="0" err="1"/>
              <a:t>Зимницкого</a:t>
            </a:r>
            <a:r>
              <a:rPr lang="ru-RU" sz="2400" b="1" dirty="0"/>
              <a:t>.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967155" y="1424354"/>
            <a:ext cx="4580792" cy="5020408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/>
              <a:t>Принцип исследования основан на изучении приспособляемости почек к водному режиму в обычных условиях жизни </a:t>
            </a:r>
          </a:p>
          <a:p>
            <a:endParaRPr lang="ru-RU" sz="1600" dirty="0"/>
          </a:p>
          <a:p>
            <a:r>
              <a:rPr lang="ru-RU" sz="1600" dirty="0"/>
              <a:t>Основные количественные характеристики: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Количество мочи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Относительная плотность мочи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Количество мочи, собранное за время проведения пробы (суточный диурез):</a:t>
            </a:r>
          </a:p>
          <a:p>
            <a:pPr marL="342900" indent="-342900" algn="ctr">
              <a:buFont typeface="+mj-lt"/>
              <a:buAutoNum type="arabicPeriod"/>
            </a:pPr>
            <a:endParaRPr lang="ru-RU" sz="1600" dirty="0"/>
          </a:p>
          <a:p>
            <a:r>
              <a:rPr lang="ru-RU" sz="1600" dirty="0"/>
              <a:t>Дневной диурез: количество мочи, выделенное с 9 до 18 ч.</a:t>
            </a:r>
          </a:p>
          <a:p>
            <a:r>
              <a:rPr lang="ru-RU" sz="1600" dirty="0"/>
              <a:t>Ночной диурез: количество мочи, измеренное с 21 до 6 ч. Утра следующего дня.</a:t>
            </a:r>
          </a:p>
          <a:p>
            <a:r>
              <a:rPr lang="ru-RU" sz="1600" dirty="0"/>
              <a:t> </a:t>
            </a:r>
          </a:p>
        </p:txBody>
      </p:sp>
      <p:pic>
        <p:nvPicPr>
          <p:cNvPr id="7170" name="Picture 2" descr="https://cf2.ppt-online.org/files2/slide/h/h4kKT5tINjGgzeWndCP0vwUpSZAOYqRB3aFfLD/slide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88046"/>
            <a:ext cx="5467748" cy="30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05625" y="5343525"/>
            <a:ext cx="4276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Норма: </a:t>
            </a:r>
            <a:r>
              <a:rPr lang="ru-RU" dirty="0"/>
              <a:t>дневной диурез превышает ночной, относительная плотность в больших пределах – от 1005 до 1025.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95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1.Основные жалобы при заболеваниях почек и мочевыводящих путей</a:t>
            </a:r>
            <a:br>
              <a:rPr lang="ru-RU" sz="2800" b="1" dirty="0"/>
            </a:b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448142"/>
              </p:ext>
            </p:extLst>
          </p:nvPr>
        </p:nvGraphicFramePr>
        <p:xfrm>
          <a:off x="369277" y="773724"/>
          <a:ext cx="11359661" cy="586985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3260">
                  <a:extLst>
                    <a:ext uri="{9D8B030D-6E8A-4147-A177-3AD203B41FA5}">
                      <a16:colId xmlns:a16="http://schemas.microsoft.com/office/drawing/2014/main" val="1570285466"/>
                    </a:ext>
                  </a:extLst>
                </a:gridCol>
                <a:gridCol w="9586401">
                  <a:extLst>
                    <a:ext uri="{9D8B030D-6E8A-4147-A177-3AD203B41FA5}">
                      <a16:colId xmlns:a16="http://schemas.microsoft.com/office/drawing/2014/main" val="1273532352"/>
                    </a:ext>
                  </a:extLst>
                </a:gridCol>
              </a:tblGrid>
              <a:tr h="4044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ЖАЛОБЫ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ХАРАКТЕРИСТИКА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043802"/>
                  </a:ext>
                </a:extLst>
              </a:tr>
              <a:tr h="1706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dirty="0"/>
                        <a:t>Отеки</a:t>
                      </a:r>
                    </a:p>
                    <a:p>
                      <a:endParaRPr lang="ru-RU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Отеки на лице, веках, нижних конечностях, иногда отеки всего туловища.</a:t>
                      </a:r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Вожможные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причины отеков: повышение в сосудистом русле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гидр., нарушения гормональной регуляции (активация ренин-ангиотензин-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альдостероновой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системы), снижение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онк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плазмы (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гипопротеинемия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резкое уменьшение фильтрации в почках, нарушение сосудистой проницаемости.</a:t>
                      </a:r>
                    </a:p>
                    <a:p>
                      <a:pPr marL="342900" indent="-342900" algn="just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984667"/>
                  </a:ext>
                </a:extLst>
              </a:tr>
              <a:tr h="1554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dirty="0"/>
                        <a:t>Боль в области поясницы</a:t>
                      </a:r>
                    </a:p>
                    <a:p>
                      <a:endParaRPr lang="ru-RU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i="0" u="none" dirty="0"/>
                        <a:t>Тупая, постоянная боль без иррадиации;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i="0" u="none" dirty="0"/>
                        <a:t>Острая боль;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i="0" u="none" dirty="0"/>
                        <a:t>Приступообразная боль (почечная колика) с иррадиацией по ходу мочеточника в область мочевого пузыря, паховую область, половые органы;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i="0" u="none" dirty="0"/>
                        <a:t>Боль над лобком с иррадиацией в промежность.</a:t>
                      </a:r>
                    </a:p>
                    <a:p>
                      <a:endParaRPr lang="ru-RU" sz="160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937570"/>
                  </a:ext>
                </a:extLst>
              </a:tr>
              <a:tr h="893406">
                <a:tc>
                  <a:txBody>
                    <a:bodyPr/>
                    <a:lstStyle/>
                    <a:p>
                      <a:r>
                        <a:rPr lang="ru-RU" sz="1600" b="1" dirty="0"/>
                        <a:t>Повышение температуры тела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u="none" dirty="0"/>
                        <a:t>Фебрильная (38-39С) – острый пиелонефрит, пиелит.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u="none" dirty="0"/>
                        <a:t>Субфебрильная (37,1-38С) – острый гломерулонефрит, обострение хронического пиелонефрита.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u="none" dirty="0"/>
                        <a:t>Кратковременное значительное повышение температуры – эклампсия</a:t>
                      </a:r>
                      <a:endParaRPr lang="ru-RU" sz="16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681986"/>
                  </a:ext>
                </a:extLst>
              </a:tr>
              <a:tr h="13106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/>
                        <a:t>Головная боль, одышка, снижение остроты зрения </a:t>
                      </a:r>
                    </a:p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Причиной</a:t>
                      </a:r>
                      <a:r>
                        <a:rPr lang="ru-RU" sz="1600" baseline="0" dirty="0"/>
                        <a:t> этих симптомов являются</a:t>
                      </a:r>
                      <a:r>
                        <a:rPr lang="ru-RU" sz="1600" dirty="0"/>
                        <a:t> артериальная гипертензия и поражение сосудов.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95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794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855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11. Продукты белкового обмена, характеризующие наличие почечной недостаточности и их содержание в крови в норме</a:t>
            </a:r>
            <a:br>
              <a:rPr lang="ru-RU" sz="1800" b="1" dirty="0"/>
            </a:br>
            <a:endParaRPr lang="ru-RU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424354"/>
            <a:ext cx="1051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Наиболее информативными показателями являются повышение показателей белкового обмена – </a:t>
            </a:r>
            <a:r>
              <a:rPr lang="ru-RU" b="1" dirty="0"/>
              <a:t>креатинина и мочевины.</a:t>
            </a:r>
          </a:p>
          <a:p>
            <a:endParaRPr lang="ru-RU" dirty="0"/>
          </a:p>
          <a:p>
            <a:r>
              <a:rPr lang="ru-RU" dirty="0"/>
              <a:t>В норме для сыворотки крови величина этих показателей составляет: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Креатинин у женщин – 0,088 </a:t>
            </a:r>
            <a:r>
              <a:rPr lang="ru-RU" dirty="0" err="1"/>
              <a:t>ммоль</a:t>
            </a:r>
            <a:r>
              <a:rPr lang="ru-RU" dirty="0"/>
              <a:t>/л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Креатинин у мужчин – 0,105 </a:t>
            </a:r>
            <a:r>
              <a:rPr lang="ru-RU" dirty="0" err="1"/>
              <a:t>ммоль</a:t>
            </a:r>
            <a:r>
              <a:rPr lang="ru-RU" dirty="0"/>
              <a:t>/л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Мочевина – 2,5-8,3 </a:t>
            </a:r>
            <a:r>
              <a:rPr lang="ru-RU" dirty="0" err="1"/>
              <a:t>ммоль</a:t>
            </a:r>
            <a:r>
              <a:rPr lang="ru-RU" dirty="0"/>
              <a:t>/л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859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13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12. Другие методы исследования при заболеваниях почек и мочевыводящих путей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521069"/>
            <a:ext cx="1082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Обзорная рентгенография брюшной полости.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Экскреторная урография.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УЗИ почек.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Радиоизотопная </a:t>
            </a:r>
            <a:r>
              <a:rPr lang="ru-RU" dirty="0" err="1"/>
              <a:t>ренография</a:t>
            </a:r>
            <a:r>
              <a:rPr lang="ru-RU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Сцинтиграфия</a:t>
            </a:r>
            <a:r>
              <a:rPr lang="ru-RU" dirty="0"/>
              <a:t> почек.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Цистоскопия.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Хромоцистоскопия</a:t>
            </a:r>
            <a:r>
              <a:rPr lang="ru-RU" dirty="0"/>
              <a:t>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Чрескожная</a:t>
            </a:r>
            <a:r>
              <a:rPr lang="ru-RU" dirty="0"/>
              <a:t> пункционная биопсия почек.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Сканирование почек.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МРТ.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Тепловидение.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Лапароскопия.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8196" name="Picture 4" descr="https://pochkizdorov.ru/wp-content/uploads/2017/12/rent_po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754" y="860304"/>
            <a:ext cx="3376246" cy="362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ovdok.ru/wp-content/uploads/post_5bf92583c5f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121061"/>
            <a:ext cx="6181725" cy="262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centrmrt.spb.ru/laravel-filemanager/photos/1/mrt-snimok-poche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744" y="1004457"/>
            <a:ext cx="3350582" cy="334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681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07590"/>
              </p:ext>
            </p:extLst>
          </p:nvPr>
        </p:nvGraphicFramePr>
        <p:xfrm>
          <a:off x="360486" y="123091"/>
          <a:ext cx="11421206" cy="665099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15508">
                  <a:extLst>
                    <a:ext uri="{9D8B030D-6E8A-4147-A177-3AD203B41FA5}">
                      <a16:colId xmlns:a16="http://schemas.microsoft.com/office/drawing/2014/main" val="1569933271"/>
                    </a:ext>
                  </a:extLst>
                </a:gridCol>
                <a:gridCol w="9405698">
                  <a:extLst>
                    <a:ext uri="{9D8B030D-6E8A-4147-A177-3AD203B41FA5}">
                      <a16:colId xmlns:a16="http://schemas.microsoft.com/office/drawing/2014/main" val="680693615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600" i="0" u="none" dirty="0"/>
                        <a:t>ЖАЛОБЫ</a:t>
                      </a:r>
                      <a:r>
                        <a:rPr lang="ru-RU" sz="1600" i="0" u="none" baseline="0" dirty="0"/>
                        <a:t> </a:t>
                      </a:r>
                      <a:endParaRPr lang="ru-RU" sz="160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0" u="none" dirty="0"/>
                        <a:t>ХАРАКТЕРИСТИКА</a:t>
                      </a:r>
                      <a:r>
                        <a:rPr lang="ru-RU" sz="1600" i="0" u="none" baseline="0" dirty="0"/>
                        <a:t> </a:t>
                      </a:r>
                      <a:endParaRPr lang="ru-RU" sz="160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679288"/>
                  </a:ext>
                </a:extLst>
              </a:tr>
              <a:tr h="2042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dirty="0"/>
                        <a:t>Изменение окраски мочи</a:t>
                      </a:r>
                    </a:p>
                    <a:p>
                      <a:endParaRPr lang="ru-RU" sz="160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0" u="none" dirty="0"/>
                        <a:t>В</a:t>
                      </a:r>
                      <a:r>
                        <a:rPr lang="ru-RU" sz="1600" i="0" u="none" baseline="0" dirty="0"/>
                        <a:t> норме моча </a:t>
                      </a:r>
                      <a:r>
                        <a:rPr lang="ru-RU" sz="1600" i="0" u="none" baseline="0" dirty="0" err="1"/>
                        <a:t>имет</a:t>
                      </a:r>
                      <a:r>
                        <a:rPr lang="ru-RU" sz="1600" i="0" u="none" baseline="0" dirty="0"/>
                        <a:t> </a:t>
                      </a:r>
                      <a:r>
                        <a:rPr lang="ru-RU" sz="1600" i="0" u="none" dirty="0"/>
                        <a:t> светло-желтый,</a:t>
                      </a:r>
                      <a:r>
                        <a:rPr lang="ru-RU" sz="1600" i="0" u="none" baseline="0" dirty="0"/>
                        <a:t> соломенный оттенок.</a:t>
                      </a:r>
                      <a:endParaRPr lang="ru-RU" sz="1600" i="0" u="none" dirty="0"/>
                    </a:p>
                    <a:p>
                      <a:r>
                        <a:rPr lang="ru-RU" sz="1600" i="0" u="none" dirty="0"/>
                        <a:t>Отклонения: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i="0" u="none" dirty="0"/>
                        <a:t> темная, цвета пива (выделение желчных пигментов),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i="0" u="none" dirty="0"/>
                        <a:t> красная (гематурия - кровь в моче или гемоглобинурия – выделение гемоглобина с мочой при внутрисосудистом гемолизе),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i="0" u="none" dirty="0"/>
                        <a:t> выделение некоторых красящих пигментов пищи (красная свекла),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i="0" u="none" dirty="0"/>
                        <a:t> выделение некоторых ЛС (пирамидон).</a:t>
                      </a:r>
                    </a:p>
                    <a:p>
                      <a:endParaRPr lang="ru-RU" sz="160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123197"/>
                  </a:ext>
                </a:extLst>
              </a:tr>
              <a:tr h="2042160">
                <a:tc>
                  <a:txBody>
                    <a:bodyPr/>
                    <a:lstStyle/>
                    <a:p>
                      <a:r>
                        <a:rPr lang="ru-RU" sz="1600" b="1" dirty="0"/>
                        <a:t>Расстройства</a:t>
                      </a:r>
                      <a:r>
                        <a:rPr lang="ru-RU" sz="1600" b="1" baseline="0" dirty="0"/>
                        <a:t> мочеиспускания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/>
                        <a:t>Полиурия – выделение мочи более 2 л/</a:t>
                      </a:r>
                      <a:r>
                        <a:rPr lang="ru-RU" sz="1400" dirty="0" err="1"/>
                        <a:t>сут</a:t>
                      </a:r>
                      <a:r>
                        <a:rPr lang="ru-RU" sz="1400" dirty="0"/>
                        <a:t>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err="1"/>
                        <a:t>Никтурия</a:t>
                      </a:r>
                      <a:r>
                        <a:rPr lang="ru-RU" sz="1400" dirty="0"/>
                        <a:t> – наибольшее выделение мочи ночью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err="1"/>
                        <a:t>Олигурия</a:t>
                      </a:r>
                      <a:r>
                        <a:rPr lang="ru-RU" sz="1400" dirty="0"/>
                        <a:t> – уменьшение количества мочи за сутки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/>
                        <a:t>Анурия – прекращение или резкое уменьшение отделения мочи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/>
                        <a:t>Задержка мочи (больной не в состоянии освободить мочевой пузырь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/>
                        <a:t>Поллакиурия – учащенное мочеиспускание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 err="1"/>
                        <a:t>Странгурия</a:t>
                      </a:r>
                      <a:r>
                        <a:rPr lang="ru-RU" sz="1400" dirty="0"/>
                        <a:t> – болезненное мочеиспускание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dirty="0"/>
                        <a:t>Дизурия – частое и болезненное мочеиспускание 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681209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r>
                        <a:rPr lang="ru-RU" sz="1600" b="1" dirty="0" err="1"/>
                        <a:t>Диспепсическия</a:t>
                      </a:r>
                      <a:r>
                        <a:rPr lang="ru-RU" sz="1600" b="1" dirty="0"/>
                        <a:t> явления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Причина: токсическое поражение слизистой ЖКТ выделяющимися через нее азотистыми «шлаками» при хронической почечной недостаточности и уремии.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467195"/>
                  </a:ext>
                </a:extLst>
              </a:tr>
              <a:tr h="1408433">
                <a:tc>
                  <a:txBody>
                    <a:bodyPr/>
                    <a:lstStyle/>
                    <a:p>
                      <a:r>
                        <a:rPr lang="ru-RU" sz="1600" b="1" dirty="0"/>
                        <a:t>Кожный</a:t>
                      </a:r>
                      <a:r>
                        <a:rPr lang="ru-RU" sz="1600" b="1" baseline="0" dirty="0"/>
                        <a:t> зуд и </a:t>
                      </a:r>
                      <a:r>
                        <a:rPr lang="ru-RU" sz="1600" b="1" baseline="0" dirty="0" err="1"/>
                        <a:t>кровотоивость</a:t>
                      </a:r>
                      <a:r>
                        <a:rPr lang="ru-RU" sz="1600" b="1" baseline="0" dirty="0"/>
                        <a:t>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/>
                        <a:t>Причина кожного зуда: ретенция (выделение) азотистых «шлаков», солей, в норме выделяемых почками.</a:t>
                      </a:r>
                    </a:p>
                    <a:p>
                      <a:r>
                        <a:rPr lang="ru-RU" sz="1600" b="0" dirty="0"/>
                        <a:t>Причина кровоточивости: из-за уремической интоксикации поражается костномозговое кроветворение и снижается количество и агрегация тромбоцитов. Мочевина удлиняет время кровотечения.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797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477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/>
          <p:cNvSpPr/>
          <p:nvPr/>
        </p:nvSpPr>
        <p:spPr>
          <a:xfrm>
            <a:off x="958361" y="1231061"/>
            <a:ext cx="4756639" cy="468630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dirty="0"/>
          </a:p>
          <a:p>
            <a:pPr algn="ctr"/>
            <a:r>
              <a:rPr lang="ru-RU" b="1" dirty="0"/>
              <a:t>Односторонняя локализация болей в пояснице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блуждающая почка (нефроптоз) (острая боль);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мочекаменная болезнь (приступообразная боль (почечная колика) с иррадиацией по ходу мочеточника в область мочевого пузыря, паховую область, половые органы);</a:t>
            </a:r>
          </a:p>
          <a:p>
            <a:pPr>
              <a:buFont typeface="Arial" pitchFamily="34" charset="0"/>
              <a:buChar char="•"/>
            </a:pPr>
            <a:r>
              <a:rPr lang="ru-RU" i="1" dirty="0"/>
              <a:t> </a:t>
            </a:r>
            <a:r>
              <a:rPr lang="ru-RU" dirty="0"/>
              <a:t>паранефрит, острый пиелонефрит (резкая боль с подъемом температуры тела и ознобом);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заболевания мочевого пузыря (цистит, растяжение пузыря) (боль над лобком с иррадиацией в промежность).</a:t>
            </a:r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6805245" y="1283677"/>
            <a:ext cx="4715609" cy="468630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  <a:p>
            <a:pPr algn="ctr"/>
            <a:r>
              <a:rPr lang="ru-RU" b="1" dirty="0"/>
              <a:t>Двухсторонняя локализация болей в пояснице</a:t>
            </a:r>
          </a:p>
          <a:p>
            <a:r>
              <a:rPr lang="ru-RU" dirty="0"/>
              <a:t>Тупая, постоянная боль без иррадиации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острый гломерулонефрит;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застойная почка;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хронический пиелонефрит.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08892" y="307731"/>
            <a:ext cx="1066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2.</a:t>
            </a:r>
            <a:r>
              <a:rPr lang="ru-RU" sz="2400" b="1" dirty="0"/>
              <a:t> Заболевания почек и мочевыводящих путей, для которых характерна</a:t>
            </a:r>
            <a:endParaRPr lang="ru-RU" sz="24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176346" y="769396"/>
            <a:ext cx="659423" cy="4263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056686" y="769396"/>
            <a:ext cx="858714" cy="4263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382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338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3.Симптомы, характеризующие почечные отеки</a:t>
            </a:r>
            <a:br>
              <a:rPr lang="ru-RU" sz="2400" b="1" dirty="0"/>
            </a:b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535543"/>
              </p:ext>
            </p:extLst>
          </p:nvPr>
        </p:nvGraphicFramePr>
        <p:xfrm>
          <a:off x="501161" y="861646"/>
          <a:ext cx="11175023" cy="58079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05794">
                  <a:extLst>
                    <a:ext uri="{9D8B030D-6E8A-4147-A177-3AD203B41FA5}">
                      <a16:colId xmlns:a16="http://schemas.microsoft.com/office/drawing/2014/main" val="1750718791"/>
                    </a:ext>
                  </a:extLst>
                </a:gridCol>
                <a:gridCol w="8969229">
                  <a:extLst>
                    <a:ext uri="{9D8B030D-6E8A-4147-A177-3AD203B41FA5}">
                      <a16:colId xmlns:a16="http://schemas.microsoft.com/office/drawing/2014/main" val="169985586"/>
                    </a:ext>
                  </a:extLst>
                </a:gridCol>
              </a:tblGrid>
              <a:tr h="37368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ВИД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ХАРАКТЕРИСТИКА</a:t>
                      </a:r>
                      <a:r>
                        <a:rPr lang="ru-RU" baseline="0" dirty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572628"/>
                  </a:ext>
                </a:extLst>
              </a:tr>
              <a:tr h="26157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dirty="0"/>
                        <a:t>Нефритические отеки (без нефротического синдрома)</a:t>
                      </a:r>
                    </a:p>
                    <a:p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dirty="0"/>
                        <a:t>Быстрое</a:t>
                      </a:r>
                      <a:r>
                        <a:rPr lang="ru-RU" sz="1800" baseline="0" dirty="0"/>
                        <a:t> развитие отеков, при этом они проявляются раньше, чем изменения в моче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dirty="0"/>
                        <a:t>Отеки выражены умеренно, локализуются</a:t>
                      </a:r>
                      <a:r>
                        <a:rPr lang="ru-RU" sz="1800" baseline="0" dirty="0"/>
                        <a:t> в местах с наиболее рыхлой клетчаткой (веки, лицо), сильные по утра, мягкие, подвижные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Кожа над областью отека теплая, бледная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Трофические изменения кожи не характерны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Часто отеки сочетаются с </a:t>
                      </a:r>
                      <a:r>
                        <a:rPr lang="ru-RU" sz="1800" baseline="0" dirty="0" err="1"/>
                        <a:t>олигурией</a:t>
                      </a:r>
                      <a:r>
                        <a:rPr lang="ru-RU" sz="1800" baseline="0" dirty="0"/>
                        <a:t>, артериальной гипертензии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Имеется мочевой синдром: умеренная протеинурия, гематурия, </a:t>
                      </a:r>
                      <a:r>
                        <a:rPr lang="ru-RU" sz="1800" baseline="0" dirty="0" err="1"/>
                        <a:t>цилиндрурия</a:t>
                      </a:r>
                      <a:endParaRPr lang="ru-RU" sz="1800" baseline="0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38704"/>
                  </a:ext>
                </a:extLst>
              </a:tr>
              <a:tr h="28185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dirty="0"/>
                        <a:t>Нефротические отеки (при нефротическом синдроме)</a:t>
                      </a:r>
                    </a:p>
                    <a:p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dirty="0"/>
                        <a:t>Лицо бледное,</a:t>
                      </a:r>
                      <a:r>
                        <a:rPr lang="ru-RU" sz="1800" baseline="0" dirty="0"/>
                        <a:t> одутловатое, с припухшими веками, суженными глазными щелями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Бледная, теплая кожа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В более выраженных случаях отеки локализуются на верхних и нижних конечностях (анасарка)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 err="1"/>
                        <a:t>Олигурия</a:t>
                      </a:r>
                      <a:r>
                        <a:rPr lang="ru-RU" sz="1800" baseline="0" dirty="0"/>
                        <a:t> необязательная; одышка не характерна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Характерны высокая протеинурия, </a:t>
                      </a:r>
                      <a:r>
                        <a:rPr lang="ru-RU" sz="1800" baseline="0" dirty="0" err="1"/>
                        <a:t>гипопротеинемия</a:t>
                      </a:r>
                      <a:r>
                        <a:rPr lang="ru-RU" sz="1800" baseline="0" dirty="0"/>
                        <a:t>, </a:t>
                      </a:r>
                      <a:r>
                        <a:rPr lang="ru-RU" sz="1800" baseline="0" dirty="0" err="1"/>
                        <a:t>диспротеинемия</a:t>
                      </a:r>
                      <a:r>
                        <a:rPr lang="ru-RU" sz="1800" baseline="0" dirty="0"/>
                        <a:t> за счет </a:t>
                      </a:r>
                      <a:r>
                        <a:rPr lang="ru-RU" sz="1800" baseline="0" dirty="0" err="1"/>
                        <a:t>гипоальбуминемии</a:t>
                      </a:r>
                      <a:r>
                        <a:rPr lang="ru-RU" sz="1800" baseline="0" dirty="0"/>
                        <a:t> и </a:t>
                      </a:r>
                      <a:r>
                        <a:rPr lang="ru-RU" sz="1800" baseline="0" dirty="0" err="1"/>
                        <a:t>гиперглобулинемии</a:t>
                      </a:r>
                      <a:r>
                        <a:rPr lang="ru-RU" sz="1800" baseline="0" dirty="0"/>
                        <a:t>; </a:t>
                      </a:r>
                      <a:r>
                        <a:rPr lang="ru-RU" sz="1800" baseline="0" dirty="0" err="1"/>
                        <a:t>гиперлипидемия</a:t>
                      </a:r>
                      <a:r>
                        <a:rPr lang="ru-RU" sz="1800" baseline="0" dirty="0"/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aseline="0" dirty="0"/>
                        <a:t>Локализация отеков не зависит от положения тела; часты асцит, гидроторакс  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193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8303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94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4. Отличительные признаки между отеками почечного и сердечного происхождения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523503"/>
              </p:ext>
            </p:extLst>
          </p:nvPr>
        </p:nvGraphicFramePr>
        <p:xfrm>
          <a:off x="193433" y="940778"/>
          <a:ext cx="11904783" cy="53164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68261">
                  <a:extLst>
                    <a:ext uri="{9D8B030D-6E8A-4147-A177-3AD203B41FA5}">
                      <a16:colId xmlns:a16="http://schemas.microsoft.com/office/drawing/2014/main" val="558984728"/>
                    </a:ext>
                  </a:extLst>
                </a:gridCol>
                <a:gridCol w="3968261">
                  <a:extLst>
                    <a:ext uri="{9D8B030D-6E8A-4147-A177-3AD203B41FA5}">
                      <a16:colId xmlns:a16="http://schemas.microsoft.com/office/drawing/2014/main" val="1106723411"/>
                    </a:ext>
                  </a:extLst>
                </a:gridCol>
                <a:gridCol w="3968261">
                  <a:extLst>
                    <a:ext uri="{9D8B030D-6E8A-4147-A177-3AD203B41FA5}">
                      <a16:colId xmlns:a16="http://schemas.microsoft.com/office/drawing/2014/main" val="1692210943"/>
                    </a:ext>
                  </a:extLst>
                </a:gridCol>
              </a:tblGrid>
              <a:tr h="67525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ПРИЗНАК</a:t>
                      </a:r>
                      <a:r>
                        <a:rPr lang="ru-RU" sz="1400" baseline="0" dirty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ОТЕКИ</a:t>
                      </a:r>
                      <a:r>
                        <a:rPr lang="ru-RU" sz="1400" baseline="0" dirty="0"/>
                        <a:t> ПОЧЕЧНОГО ПРОИСХОЖДЕНИЯ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ОТЕКИ СЕРДЕЧНОГО ПРОИСХОЖДЕНИЯ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540881"/>
                  </a:ext>
                </a:extLst>
              </a:tr>
              <a:tr h="36223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Время появления и скорость развития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Чаще по</a:t>
                      </a:r>
                      <a:r>
                        <a:rPr lang="ru-RU" sz="1400" baseline="0" dirty="0"/>
                        <a:t> утрам, развитие быстрое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Чаще к вечеру, развитие постепенно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1137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Ранняя локализация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Лицо, веки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Стопы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705685"/>
                  </a:ext>
                </a:extLst>
              </a:tr>
              <a:tr h="45133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Поздняя локализация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Повсеместно</a:t>
                      </a:r>
                      <a:r>
                        <a:rPr lang="ru-RU" sz="1400" baseline="0" dirty="0"/>
                        <a:t> (лицо, туловище, конечности)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Отлогие места (стопы и голени, поясница)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1393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Зависимость локализации от положения тела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 зависит. Часты асцит, гидроторакс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Зависит. Если</a:t>
                      </a:r>
                      <a:r>
                        <a:rPr lang="ru-RU" sz="1400" baseline="0" dirty="0"/>
                        <a:t> пациент ходит – отеки в области лодыжек, на тыле стоп, голеней; если лежит – на крестце, пояснице.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33536"/>
                  </a:ext>
                </a:extLst>
              </a:tr>
              <a:tr h="81006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Цвет</a:t>
                      </a:r>
                      <a:r>
                        <a:rPr lang="ru-RU" sz="1400" b="1" baseline="0" dirty="0"/>
                        <a:t> и температура кожи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Бледный, кожа теплая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Цианоз (</a:t>
                      </a:r>
                      <a:r>
                        <a:rPr lang="ru-RU" sz="1400" dirty="0" err="1"/>
                        <a:t>акроцианоз</a:t>
                      </a:r>
                      <a:r>
                        <a:rPr lang="ru-RU" sz="1400" dirty="0"/>
                        <a:t>), кожа холодная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40976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Консистенция отеков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Рыхлые,</a:t>
                      </a:r>
                      <a:r>
                        <a:rPr lang="ru-RU" sz="1400" baseline="0" dirty="0"/>
                        <a:t> мягкие, подвижные, ямка при надавливании на область отека быстро исчезает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Плотные, неподвижные, ямка при надавливании на область отека исчезает медленно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42533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Сопровождающие симптомы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Одышка,</a:t>
                      </a:r>
                      <a:r>
                        <a:rPr lang="ru-RU" sz="1400" baseline="0" dirty="0"/>
                        <a:t> тахикардия, увеличение печени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 одышки, печень не</a:t>
                      </a:r>
                      <a:r>
                        <a:rPr lang="ru-RU" sz="1400" baseline="0" dirty="0"/>
                        <a:t> страдает, общая слабость, головная боль, боль в пояснице, изменение цвета, количества и состава мочи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255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356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udfile.net/html/2706/274/html_PFHYXGWxxk.iECp/htmlconvd-Q4G_YN17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62" y="1130178"/>
            <a:ext cx="495300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81075" y="285750"/>
            <a:ext cx="4943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Отек почечного происхождения</a:t>
            </a:r>
          </a:p>
        </p:txBody>
      </p:sp>
      <p:pic>
        <p:nvPicPr>
          <p:cNvPr id="1028" name="Picture 4" descr="https://gb4miass74.ru/wp-content/uploads/cthltxyst-jntr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188" y="1130178"/>
            <a:ext cx="4183825" cy="505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10350" y="285750"/>
            <a:ext cx="520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Отек сердечного происхождения </a:t>
            </a:r>
          </a:p>
        </p:txBody>
      </p:sp>
    </p:spTree>
    <p:extLst>
      <p:ext uri="{BB962C8B-B14F-4D97-AF65-F5344CB8AC3E}">
        <p14:creationId xmlns:p14="http://schemas.microsoft.com/office/powerpoint/2010/main" val="3101934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1886"/>
            <a:ext cx="10515600" cy="8176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5. Методика перкуссии и пальпации почек, мочевого пузыря. Аускультация: выслушивание почечных артерий при их стенозе, диагностическое значение</a:t>
            </a:r>
            <a:endParaRPr lang="ru-RU" sz="2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1892" y="1037492"/>
            <a:ext cx="8581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Перкуссия почек. </a:t>
            </a:r>
            <a:r>
              <a:rPr lang="ru-RU" b="1" dirty="0"/>
              <a:t>Симптом Пастернацкого (метод поколачивания).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899138"/>
            <a:ext cx="4686300" cy="3868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: скругленные углы 4"/>
          <p:cNvSpPr/>
          <p:nvPr/>
        </p:nvSpPr>
        <p:spPr>
          <a:xfrm>
            <a:off x="738554" y="1899137"/>
            <a:ext cx="4167554" cy="4360985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Больной в положении стоя.</a:t>
            </a:r>
          </a:p>
          <a:p>
            <a:r>
              <a:rPr lang="ru-RU" dirty="0"/>
              <a:t>Положение рук врача: левая рука плашмя на соответствующей стороне поясницы (в области </a:t>
            </a:r>
            <a:r>
              <a:rPr lang="en-US" dirty="0"/>
              <a:t>XII</a:t>
            </a:r>
            <a:r>
              <a:rPr lang="ru-RU" dirty="0"/>
              <a:t> ребра), ребром правой ладони наносит короткие удары по левой руке.</a:t>
            </a:r>
          </a:p>
          <a:p>
            <a:r>
              <a:rPr lang="ru-RU" dirty="0"/>
              <a:t>Симптом положительный: есть болезненность.</a:t>
            </a:r>
          </a:p>
          <a:p>
            <a:r>
              <a:rPr lang="ru-RU" dirty="0"/>
              <a:t>Благодаря данному методу выявляется патология почек (пиелонефрит, паранефрит, мочекаменная болезнь), миокардит, радикулит.</a:t>
            </a:r>
          </a:p>
          <a:p>
            <a:endParaRPr lang="ru-RU" dirty="0"/>
          </a:p>
        </p:txBody>
      </p:sp>
      <p:pic>
        <p:nvPicPr>
          <p:cNvPr id="2050" name="Picture 2" descr="https://www.medtran.ru/images/blog/simptom-pasternackogo/simptom-pokolachiva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5" y="1475212"/>
            <a:ext cx="4848226" cy="502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2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50" y="142875"/>
            <a:ext cx="11563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Перкуссия мочевого пузыря</a:t>
            </a:r>
          </a:p>
        </p:txBody>
      </p:sp>
      <p:sp>
        <p:nvSpPr>
          <p:cNvPr id="3" name="Прямоугольник: скругленные углы 2"/>
          <p:cNvSpPr/>
          <p:nvPr/>
        </p:nvSpPr>
        <p:spPr>
          <a:xfrm>
            <a:off x="817685" y="1186962"/>
            <a:ext cx="4299438" cy="4642338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Больной в положении лежа.</a:t>
            </a:r>
          </a:p>
          <a:p>
            <a:r>
              <a:rPr lang="ru-RU" dirty="0"/>
              <a:t>Положение рук врача: палец-плессиметр параллельно лобку на передней брюшной стенке на уровне пупка по передней срединной линии, тихая перкуссия  живота сверху вниз.</a:t>
            </a:r>
          </a:p>
          <a:p>
            <a:r>
              <a:rPr lang="ru-RU" b="1" dirty="0"/>
              <a:t>Норма: </a:t>
            </a:r>
            <a:r>
              <a:rPr lang="ru-RU" dirty="0"/>
              <a:t>после опорожнения мочевого пузыря тимпанический </a:t>
            </a:r>
            <a:r>
              <a:rPr lang="ru-RU" dirty="0" err="1"/>
              <a:t>перкуторный</a:t>
            </a:r>
            <a:r>
              <a:rPr lang="ru-RU" dirty="0"/>
              <a:t> звук.</a:t>
            </a:r>
          </a:p>
          <a:p>
            <a:r>
              <a:rPr lang="ru-RU" b="1" dirty="0"/>
              <a:t>Патология: </a:t>
            </a:r>
            <a:r>
              <a:rPr lang="ru-RU" dirty="0"/>
              <a:t>при растяжении мочой, увеличении мочевого пузыря тупой </a:t>
            </a:r>
            <a:r>
              <a:rPr lang="ru-RU" dirty="0" err="1"/>
              <a:t>перкуторный</a:t>
            </a:r>
            <a:r>
              <a:rPr lang="ru-RU" dirty="0"/>
              <a:t> звук (анурия, ишурия, опухоль).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263" y="1576937"/>
            <a:ext cx="6597337" cy="386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49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2239</Words>
  <Application>Microsoft Office PowerPoint</Application>
  <PresentationFormat>Широкоэкранный</PresentationFormat>
  <Paragraphs>275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Тема 8-9: Расспрос и осмотр больных с заболеваниями органов мочевыделения  Перкуссия и пальпация почек и мочевого пузыря.  Анализ мочи. Биохимический анализ крови при патологических синдромах. Общие представления о рентгенологических и ультразвуковых методах исследования почек и мочевыводящих путей. </vt:lpstr>
      <vt:lpstr>1.Основные жалобы при заболеваниях почек и мочевыводящих путей </vt:lpstr>
      <vt:lpstr>Презентация PowerPoint</vt:lpstr>
      <vt:lpstr>Презентация PowerPoint</vt:lpstr>
      <vt:lpstr>3.Симптомы, характеризующие почечные отеки </vt:lpstr>
      <vt:lpstr>4. Отличительные признаки между отеками почечного и сердечного происхождения </vt:lpstr>
      <vt:lpstr>Презентация PowerPoint</vt:lpstr>
      <vt:lpstr>5. Методика перкуссии и пальпации почек, мочевого пузыря. Аускультация: выслушивание почечных артерий при их стенозе, диагностическое значение</vt:lpstr>
      <vt:lpstr>Презентация PowerPoint</vt:lpstr>
      <vt:lpstr>Пальпация почек по Образцову-Стражеско</vt:lpstr>
      <vt:lpstr>Пальпация почек по методу Гюйона (баллотирование)</vt:lpstr>
      <vt:lpstr>Пальпация почек по С.П. Боткину</vt:lpstr>
      <vt:lpstr>Аускультация: выслушивание почечных артерий </vt:lpstr>
      <vt:lpstr>6.Основные клинические синдромы при заболеваниях почек </vt:lpstr>
      <vt:lpstr>7.Степени опущения почек и их характеристика </vt:lpstr>
      <vt:lpstr>8. Общий анализ мочи, интерпретация. </vt:lpstr>
      <vt:lpstr>Презентация PowerPoint</vt:lpstr>
      <vt:lpstr>9.Содержание форменных элементов в анализе мочи по Нечипоренко и их количество в норме </vt:lpstr>
      <vt:lpstr>10. Основные количественные характеристики, учитываемые в анализе мочи по пробе Зимницкого. </vt:lpstr>
      <vt:lpstr>11. Продукты белкового обмена, характеризующие наличие почечной недостаточности и их содержание в крови в норме </vt:lpstr>
      <vt:lpstr>12. Другие методы исследования при заболеваниях почек и мочевыводящих путей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8-9: Расспрос и осмотр больных с заболеваниями органов мочевыделения  Перкуссия и пальпация почек и мочевого пузыря.  Анализ мочи. Биохимический анализ крови при патологических синдромах. Общие представления о рентгенологических и ультразвуковых методах исследования почек и мочевыводящих путей.</dc:title>
  <dc:creator>Ангелина</dc:creator>
  <cp:lastModifiedBy>Ангелина</cp:lastModifiedBy>
  <cp:revision>18</cp:revision>
  <dcterms:created xsi:type="dcterms:W3CDTF">2020-05-06T05:13:47Z</dcterms:created>
  <dcterms:modified xsi:type="dcterms:W3CDTF">2020-05-06T07:50:45Z</dcterms:modified>
</cp:coreProperties>
</file>