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600" b="1" dirty="0"/>
              <a:t>Расспрос и осмотр больных с заболеваниями органов мочевыделения. Перкуссия и пальпация почек и мочевого пузыря. </a:t>
            </a:r>
            <a:br>
              <a:rPr lang="ru-RU" sz="1600" dirty="0"/>
            </a:br>
            <a:r>
              <a:rPr lang="ru-RU" sz="1600" b="1" dirty="0"/>
              <a:t>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 </a:t>
            </a:r>
            <a:r>
              <a:rPr lang="ru-RU" dirty="0" err="1"/>
              <a:t>ст.гр</a:t>
            </a:r>
            <a:r>
              <a:rPr lang="ru-RU" dirty="0"/>
              <a:t>. 7324 Партанский Д.И.</a:t>
            </a:r>
          </a:p>
          <a:p>
            <a:r>
              <a:rPr lang="ru-RU" dirty="0" err="1"/>
              <a:t>Проперил</a:t>
            </a:r>
            <a:r>
              <a:rPr lang="ru-RU" dirty="0"/>
              <a:t> </a:t>
            </a:r>
            <a:r>
              <a:rPr lang="ru-RU" b="1" dirty="0"/>
              <a:t>Старший преподаватель, к.м.н. Кулик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851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Перечислите основные клинические синдромы при заболеваниях почек.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Нефритический синдром – резкое усиление признаков болезни </a:t>
            </a:r>
            <a:r>
              <a:rPr lang="ru-RU" dirty="0" err="1"/>
              <a:t>вследсвие</a:t>
            </a:r>
            <a:r>
              <a:rPr lang="ru-RU" dirty="0"/>
              <a:t> возникновения </a:t>
            </a:r>
            <a:r>
              <a:rPr lang="ru-RU" dirty="0" err="1"/>
              <a:t>симптомов,совокупность</a:t>
            </a:r>
            <a:r>
              <a:rPr lang="ru-RU" dirty="0"/>
              <a:t> которых напоминает острый </a:t>
            </a:r>
            <a:r>
              <a:rPr lang="ru-RU" dirty="0" err="1"/>
              <a:t>нефрит.характерно</a:t>
            </a:r>
            <a:r>
              <a:rPr lang="ru-RU" dirty="0"/>
              <a:t> для хронического и острого нефрита</a:t>
            </a:r>
          </a:p>
          <a:p>
            <a:r>
              <a:rPr lang="ru-RU" dirty="0"/>
              <a:t>Синдром почечной </a:t>
            </a:r>
            <a:r>
              <a:rPr lang="ru-RU" dirty="0" err="1"/>
              <a:t>ариериальной</a:t>
            </a:r>
            <a:r>
              <a:rPr lang="ru-RU" dirty="0"/>
              <a:t> гипертензии – это артериальная гипертензия ,связанная с заболеванием почек</a:t>
            </a:r>
          </a:p>
          <a:p>
            <a:r>
              <a:rPr lang="ru-RU" dirty="0"/>
              <a:t>Синдром почечной эклампсии – это острая </a:t>
            </a:r>
            <a:r>
              <a:rPr lang="ru-RU" dirty="0" err="1"/>
              <a:t>энцефалопатия,обусловлена</a:t>
            </a:r>
            <a:r>
              <a:rPr lang="ru-RU" dirty="0"/>
              <a:t> значительным повышением артериального давлением и отеком головного мозга</a:t>
            </a:r>
          </a:p>
        </p:txBody>
      </p:sp>
    </p:spTree>
    <p:extLst>
      <p:ext uri="{BB962C8B-B14F-4D97-AF65-F5344CB8AC3E}">
        <p14:creationId xmlns:p14="http://schemas.microsoft.com/office/powerpoint/2010/main" val="1624724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клинические синдромы при заболеваниях почек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Синдром острой  почечной недостаточности – потенциально </a:t>
            </a:r>
            <a:r>
              <a:rPr lang="ru-RU" dirty="0" err="1"/>
              <a:t>обратимое,развивающееся</a:t>
            </a:r>
            <a:r>
              <a:rPr lang="ru-RU" dirty="0"/>
              <a:t> в течение нескольких </a:t>
            </a:r>
            <a:r>
              <a:rPr lang="ru-RU" dirty="0" err="1"/>
              <a:t>часовили</a:t>
            </a:r>
            <a:r>
              <a:rPr lang="ru-RU" dirty="0"/>
              <a:t> дней нарушение основных ,прежде всего экскреторных </a:t>
            </a:r>
            <a:r>
              <a:rPr lang="ru-RU" dirty="0" err="1"/>
              <a:t>функци</a:t>
            </a:r>
            <a:r>
              <a:rPr lang="ru-RU" dirty="0"/>
              <a:t> почек</a:t>
            </a:r>
          </a:p>
          <a:p>
            <a:r>
              <a:rPr lang="ru-RU" dirty="0"/>
              <a:t>Синдром хронической почечной недостаточности – </a:t>
            </a:r>
            <a:r>
              <a:rPr lang="ru-RU" dirty="0" err="1"/>
              <a:t>симптомокосплекс,развивающийся</a:t>
            </a:r>
            <a:r>
              <a:rPr lang="ru-RU" dirty="0"/>
              <a:t> в </a:t>
            </a:r>
            <a:r>
              <a:rPr lang="ru-RU" dirty="0" err="1"/>
              <a:t>резульатте</a:t>
            </a:r>
            <a:r>
              <a:rPr lang="ru-RU" dirty="0"/>
              <a:t> постепенной гибели нефронов при любом прогрессирующем заболевании почек</a:t>
            </a:r>
          </a:p>
        </p:txBody>
      </p:sp>
    </p:spTree>
    <p:extLst>
      <p:ext uri="{BB962C8B-B14F-4D97-AF65-F5344CB8AC3E}">
        <p14:creationId xmlns:p14="http://schemas.microsoft.com/office/powerpoint/2010/main" val="1957275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степени ощущения почек и их характеристика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4963159" cy="33189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 степень – определяется нижний полюс почки</a:t>
            </a:r>
          </a:p>
          <a:p>
            <a:r>
              <a:rPr lang="ru-RU" dirty="0"/>
              <a:t>2 степень – почка прощупывается </a:t>
            </a:r>
            <a:r>
              <a:rPr lang="ru-RU" dirty="0" err="1"/>
              <a:t>целиком,она</a:t>
            </a:r>
            <a:r>
              <a:rPr lang="ru-RU" dirty="0"/>
              <a:t> </a:t>
            </a:r>
            <a:r>
              <a:rPr lang="ru-RU" dirty="0" err="1"/>
              <a:t>позвижна,но</a:t>
            </a:r>
            <a:r>
              <a:rPr lang="ru-RU" dirty="0"/>
              <a:t> не переходи линию позвоночника</a:t>
            </a:r>
          </a:p>
          <a:p>
            <a:r>
              <a:rPr lang="ru-RU" dirty="0"/>
              <a:t>3степень – блуждающая </a:t>
            </a:r>
            <a:r>
              <a:rPr lang="ru-RU" dirty="0" err="1"/>
              <a:t>почка,свободно</a:t>
            </a:r>
            <a:r>
              <a:rPr lang="ru-RU" dirty="0"/>
              <a:t> смещается в брюшной полости в различных </a:t>
            </a:r>
            <a:r>
              <a:rPr lang="ru-RU" dirty="0" err="1"/>
              <a:t>напрвлениях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37" y="2536646"/>
            <a:ext cx="4990783" cy="333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474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Общий анализ мочи, интерпретация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8448" y="2419350"/>
            <a:ext cx="4718304" cy="4000500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err="1"/>
              <a:t>Референсные</a:t>
            </a:r>
            <a:r>
              <a:rPr lang="ru-RU" i="1" dirty="0"/>
              <a:t> значения (показатели нормы)</a:t>
            </a:r>
            <a:endParaRPr lang="ru-RU" dirty="0"/>
          </a:p>
          <a:p>
            <a:r>
              <a:rPr lang="ru-RU" dirty="0"/>
              <a:t>Цвет: от соломенно-желтого до желтого.</a:t>
            </a:r>
          </a:p>
          <a:p>
            <a:r>
              <a:rPr lang="ru-RU" dirty="0"/>
              <a:t>Прозрачность: прозрачная.</a:t>
            </a:r>
          </a:p>
          <a:p>
            <a:r>
              <a:rPr lang="ru-RU" dirty="0"/>
              <a:t>Белок: не обнаружено или менее 0,1 г/л.</a:t>
            </a:r>
          </a:p>
          <a:p>
            <a:r>
              <a:rPr lang="ru-RU" dirty="0"/>
              <a:t>Глюкоза: не обнаружено.</a:t>
            </a:r>
          </a:p>
          <a:p>
            <a:r>
              <a:rPr lang="ru-RU" dirty="0"/>
              <a:t>Билирубин: не обнаружено.</a:t>
            </a:r>
          </a:p>
          <a:p>
            <a:r>
              <a:rPr lang="ru-RU" dirty="0" err="1"/>
              <a:t>Уробилиноген</a:t>
            </a:r>
            <a:r>
              <a:rPr lang="ru-RU" dirty="0"/>
              <a:t>: не обнаружено или следы.</a:t>
            </a:r>
          </a:p>
          <a:p>
            <a:r>
              <a:rPr lang="ru-RU" dirty="0"/>
              <a:t>Кетоновые тела: не обнаружено.</a:t>
            </a:r>
          </a:p>
          <a:p>
            <a:r>
              <a:rPr lang="ru-RU" dirty="0"/>
              <a:t>итриты: не обнаружено.</a:t>
            </a:r>
          </a:p>
          <a:p>
            <a:r>
              <a:rPr lang="ru-RU" dirty="0"/>
              <a:t>Реакция </a:t>
            </a:r>
            <a:r>
              <a:rPr lang="ru-RU" dirty="0" err="1"/>
              <a:t>наН</a:t>
            </a:r>
            <a:r>
              <a:rPr lang="ru-RU" dirty="0"/>
              <a:t> кровь (гемоглобин): не обнаружено.</a:t>
            </a:r>
          </a:p>
          <a:p>
            <a:r>
              <a:rPr lang="ru-RU" dirty="0"/>
              <a:t>Удельный вес: 1.003 - 1.030.</a:t>
            </a:r>
          </a:p>
          <a:p>
            <a:r>
              <a:rPr lang="ru-RU" dirty="0"/>
              <a:t>Реакция: 5.0 - 7.5.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85953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Лейкоцитарная </a:t>
            </a:r>
            <a:r>
              <a:rPr lang="ru-RU" dirty="0" err="1"/>
              <a:t>эстераза</a:t>
            </a:r>
            <a:r>
              <a:rPr lang="ru-RU" dirty="0"/>
              <a:t>: не обнаружено или следы.</a:t>
            </a:r>
          </a:p>
          <a:p>
            <a:r>
              <a:rPr lang="ru-RU" i="1" dirty="0"/>
              <a:t>Исследование осадка мочи</a:t>
            </a:r>
            <a:endParaRPr lang="ru-RU" dirty="0"/>
          </a:p>
          <a:p>
            <a:r>
              <a:rPr lang="ru-RU" dirty="0"/>
              <a:t>Бактерии: не обнаружены или небольшое количество.</a:t>
            </a:r>
          </a:p>
          <a:p>
            <a:r>
              <a:rPr lang="ru-RU" dirty="0"/>
              <a:t>Эпителий плоский </a:t>
            </a:r>
          </a:p>
          <a:p>
            <a:r>
              <a:rPr lang="ru-RU" dirty="0"/>
              <a:t>Эритроциты: 0 - 11 </a:t>
            </a:r>
            <a:r>
              <a:rPr lang="ru-RU" dirty="0" err="1"/>
              <a:t>клет</a:t>
            </a:r>
            <a:r>
              <a:rPr lang="ru-RU" dirty="0"/>
              <a:t>./</a:t>
            </a:r>
            <a:r>
              <a:rPr lang="ru-RU" dirty="0" err="1"/>
              <a:t>мкл</a:t>
            </a:r>
            <a:r>
              <a:rPr lang="ru-RU" dirty="0"/>
              <a:t>.</a:t>
            </a:r>
          </a:p>
          <a:p>
            <a:r>
              <a:rPr lang="ru-RU" dirty="0"/>
              <a:t>Цилиндры: не обнаружено.</a:t>
            </a:r>
          </a:p>
          <a:p>
            <a:r>
              <a:rPr lang="ru-RU" dirty="0"/>
              <a:t>Слизь: небольшое количество.</a:t>
            </a:r>
          </a:p>
          <a:p>
            <a:r>
              <a:rPr lang="ru-RU" dirty="0"/>
              <a:t>Кристаллы (оксалаты): отсутствуют.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534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320800"/>
            <a:ext cx="9601196" cy="965199"/>
          </a:xfrm>
        </p:spPr>
        <p:txBody>
          <a:bodyPr>
            <a:normAutofit fontScale="90000"/>
          </a:bodyPr>
          <a:lstStyle/>
          <a:p>
            <a:r>
              <a:rPr lang="ru-RU" dirty="0"/>
              <a:t>содержание форменных элементов в анализе мочи по Нечипоренко и их количество в норме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Эритроциты – 1000</a:t>
            </a:r>
          </a:p>
          <a:p>
            <a:r>
              <a:rPr lang="ru-RU" dirty="0"/>
              <a:t>Лейкоциты – 2000-4000</a:t>
            </a:r>
          </a:p>
          <a:p>
            <a:r>
              <a:rPr lang="ru-RU" dirty="0"/>
              <a:t>Цилиндры 0-1 на четыре камеры подсчета или до 50-70</a:t>
            </a:r>
          </a:p>
        </p:txBody>
      </p:sp>
    </p:spTree>
    <p:extLst>
      <p:ext uri="{BB962C8B-B14F-4D97-AF65-F5344CB8AC3E}">
        <p14:creationId xmlns:p14="http://schemas.microsoft.com/office/powerpoint/2010/main" val="3616142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количественные характеристики, учитываемые в анализе мочи по пробе </a:t>
            </a:r>
            <a:r>
              <a:rPr lang="ru-RU" dirty="0" err="1"/>
              <a:t>Зимницкого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Пациент должен </a:t>
            </a:r>
            <a:r>
              <a:rPr lang="ru-RU" dirty="0" err="1"/>
              <a:t>поготовить</a:t>
            </a:r>
            <a:r>
              <a:rPr lang="ru-RU" dirty="0"/>
              <a:t> 8 емкостей для сбора мочи. Подписать: 1. с 9-12 ч, 2. 12-15 ч, 3. 15-18 ч, 4.18-21 ч, 5. 21-24ч, 6. 0-3 ч, 7.3-6 ч,  8. 6- 9 ч.  Утром до 9 ч пациент </a:t>
            </a:r>
            <a:r>
              <a:rPr lang="ru-RU" dirty="0" err="1"/>
              <a:t>опоражняет</a:t>
            </a:r>
            <a:r>
              <a:rPr lang="ru-RU" dirty="0"/>
              <a:t> мочевой пузырь . Затем в течение суток моча собирается отдельными трехчасовыми порциями в подписанные емкости.</a:t>
            </a:r>
          </a:p>
        </p:txBody>
      </p:sp>
    </p:spTree>
    <p:extLst>
      <p:ext uri="{BB962C8B-B14F-4D97-AF65-F5344CB8AC3E}">
        <p14:creationId xmlns:p14="http://schemas.microsoft.com/office/powerpoint/2010/main" val="1195978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422400"/>
            <a:ext cx="9601196" cy="86359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продукты белкового обмена, характеризующие наличие почечной недостаточности и их содержание в крови в норме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Плотность мочи. Для почечной недостаточности характерно значительное снижение плотности мочи.</a:t>
            </a:r>
          </a:p>
          <a:p>
            <a:r>
              <a:rPr lang="ru-RU" dirty="0"/>
              <a:t>Эритроциты. Повышение уровня эритроцитов в моче может указывать на </a:t>
            </a:r>
            <a:r>
              <a:rPr lang="ru-RU" dirty="0" err="1"/>
              <a:t>гломерулонефрит</a:t>
            </a:r>
            <a:r>
              <a:rPr lang="ru-RU" dirty="0"/>
              <a:t> как причину ХПН.</a:t>
            </a:r>
          </a:p>
          <a:p>
            <a:r>
              <a:rPr lang="ru-RU" dirty="0"/>
              <a:t>Лейкоциты. Значительное количество лейкоцитов в моче – признак инфекции мочевыводящих путей.</a:t>
            </a:r>
          </a:p>
          <a:p>
            <a:r>
              <a:rPr lang="ru-RU" dirty="0"/>
              <a:t>Белок. Чем больше белка выводится с мочой при ХПН, тем быстрее прогрессирует заболевание.</a:t>
            </a:r>
          </a:p>
          <a:p>
            <a:r>
              <a:rPr lang="ru-RU" dirty="0"/>
              <a:t>Цилиндры. Слепки фрагментов, образующихся в просвете почечных канальцев. Характерным признаком хронической почечной недостаточности являются восковидные цилиндры.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688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другие методы исследования при заболеваниях почек и мочевыводящих путей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Тепловидение</a:t>
            </a:r>
          </a:p>
          <a:p>
            <a:r>
              <a:rPr lang="ru-RU" dirty="0"/>
              <a:t>Цистоскопия</a:t>
            </a:r>
          </a:p>
          <a:p>
            <a:r>
              <a:rPr lang="ru-RU" dirty="0" err="1"/>
              <a:t>Хромоцистоскопия</a:t>
            </a:r>
            <a:endParaRPr lang="ru-RU" dirty="0"/>
          </a:p>
          <a:p>
            <a:r>
              <a:rPr lang="ru-RU" dirty="0"/>
              <a:t>Лапароскопия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402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жалобы при заболеваниях почек и мочевыводящих путей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6093940" cy="355811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Отеки – общие(заболевания почек),местные(заболевания вен),</a:t>
            </a:r>
            <a:r>
              <a:rPr lang="ru-RU" dirty="0" err="1"/>
              <a:t>ложные,скрытые</a:t>
            </a:r>
            <a:r>
              <a:rPr lang="ru-RU" dirty="0"/>
              <a:t>(менее 3-5л)</a:t>
            </a:r>
          </a:p>
          <a:p>
            <a:r>
              <a:rPr lang="ru-RU" dirty="0"/>
              <a:t>Боль в области поясницы</a:t>
            </a:r>
          </a:p>
          <a:p>
            <a:r>
              <a:rPr lang="ru-RU" dirty="0"/>
              <a:t>Повышение температуры тела</a:t>
            </a:r>
          </a:p>
          <a:p>
            <a:r>
              <a:rPr lang="ru-RU" dirty="0"/>
              <a:t>Расстройства мочеиспускания(</a:t>
            </a:r>
            <a:r>
              <a:rPr lang="ru-RU" dirty="0" err="1"/>
              <a:t>полиурия,олигоурия,анурия</a:t>
            </a:r>
            <a:r>
              <a:rPr lang="ru-RU" dirty="0"/>
              <a:t>)</a:t>
            </a:r>
          </a:p>
          <a:p>
            <a:r>
              <a:rPr lang="ru-RU" dirty="0" err="1"/>
              <a:t>Странугрия</a:t>
            </a:r>
            <a:endParaRPr lang="ru-RU" dirty="0"/>
          </a:p>
          <a:p>
            <a:r>
              <a:rPr lang="ru-RU" dirty="0"/>
              <a:t>Головные боли</a:t>
            </a:r>
          </a:p>
          <a:p>
            <a:r>
              <a:rPr lang="ru-RU" dirty="0" err="1"/>
              <a:t>Диспептичсекий</a:t>
            </a:r>
            <a:r>
              <a:rPr lang="ru-RU" dirty="0"/>
              <a:t> синдром</a:t>
            </a:r>
          </a:p>
          <a:p>
            <a:r>
              <a:rPr lang="ru-RU" dirty="0"/>
              <a:t>Кожный зуд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56932"/>
            <a:ext cx="3198341" cy="295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96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симптомы характеризующие почечные отеки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751" y="2652182"/>
            <a:ext cx="6629399" cy="331893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Лицо бледное ,одутловатое</a:t>
            </a:r>
          </a:p>
          <a:p>
            <a:r>
              <a:rPr lang="ru-RU" dirty="0"/>
              <a:t>Бледная теплая кожа</a:t>
            </a:r>
          </a:p>
          <a:p>
            <a:r>
              <a:rPr lang="ru-RU" dirty="0"/>
              <a:t>Отек локализуется в </a:t>
            </a:r>
            <a:r>
              <a:rPr lang="ru-RU" dirty="0" err="1"/>
              <a:t>вверхних</a:t>
            </a:r>
            <a:r>
              <a:rPr lang="ru-RU" dirty="0"/>
              <a:t> и нижних конечностях</a:t>
            </a:r>
          </a:p>
          <a:p>
            <a:r>
              <a:rPr lang="ru-RU" dirty="0"/>
              <a:t>Нет одышки</a:t>
            </a:r>
          </a:p>
          <a:p>
            <a:r>
              <a:rPr lang="ru-RU" dirty="0"/>
              <a:t>Нет зависимости </a:t>
            </a:r>
            <a:r>
              <a:rPr lang="ru-RU" dirty="0" err="1"/>
              <a:t>локализкации</a:t>
            </a:r>
            <a:r>
              <a:rPr lang="ru-RU" dirty="0"/>
              <a:t> отеков от положения тела</a:t>
            </a:r>
          </a:p>
          <a:p>
            <a:r>
              <a:rPr lang="ru-RU" dirty="0"/>
              <a:t>Высокая протеинурия,</a:t>
            </a:r>
          </a:p>
          <a:p>
            <a:r>
              <a:rPr lang="ru-RU" dirty="0" err="1"/>
              <a:t>гиперлипидемия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900" y="2876550"/>
            <a:ext cx="3291336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2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отличительные признаки между отеками почечного и сердечного происхождения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5867399" cy="33189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Зависимость </a:t>
            </a:r>
            <a:r>
              <a:rPr lang="ru-RU" dirty="0" err="1"/>
              <a:t>локализайии</a:t>
            </a:r>
            <a:r>
              <a:rPr lang="ru-RU" dirty="0"/>
              <a:t> от </a:t>
            </a:r>
            <a:r>
              <a:rPr lang="ru-RU" dirty="0" err="1"/>
              <a:t>полодения</a:t>
            </a:r>
            <a:r>
              <a:rPr lang="ru-RU" dirty="0"/>
              <a:t> тела</a:t>
            </a:r>
          </a:p>
          <a:p>
            <a:r>
              <a:rPr lang="ru-RU" dirty="0"/>
              <a:t>Кожа над отеками </a:t>
            </a:r>
            <a:r>
              <a:rPr lang="ru-RU" dirty="0" err="1"/>
              <a:t>гладкая,блестящая,напряженная</a:t>
            </a:r>
            <a:endParaRPr lang="ru-RU" dirty="0"/>
          </a:p>
          <a:p>
            <a:r>
              <a:rPr lang="ru-RU" dirty="0"/>
              <a:t>При  долго </a:t>
            </a:r>
            <a:r>
              <a:rPr lang="ru-RU" dirty="0" err="1"/>
              <a:t>сохран</a:t>
            </a:r>
            <a:r>
              <a:rPr lang="ru-RU" dirty="0"/>
              <a:t>. </a:t>
            </a:r>
            <a:r>
              <a:rPr lang="ru-RU" dirty="0" err="1"/>
              <a:t>Отекахпоявляются</a:t>
            </a:r>
            <a:r>
              <a:rPr lang="ru-RU" dirty="0"/>
              <a:t> </a:t>
            </a:r>
            <a:r>
              <a:rPr lang="ru-RU" dirty="0" err="1"/>
              <a:t>дистрофичекие</a:t>
            </a:r>
            <a:r>
              <a:rPr lang="ru-RU" dirty="0"/>
              <a:t> изменения</a:t>
            </a:r>
          </a:p>
          <a:p>
            <a:r>
              <a:rPr lang="ru-RU" dirty="0"/>
              <a:t>При резких </a:t>
            </a:r>
            <a:r>
              <a:rPr lang="ru-RU" dirty="0" err="1"/>
              <a:t>отках</a:t>
            </a:r>
            <a:r>
              <a:rPr lang="ru-RU" dirty="0"/>
              <a:t> в подкожной клетчатке появляются полосы растяжения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811463"/>
            <a:ext cx="3756281" cy="280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7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Перкуссия почки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6141719" cy="3318936"/>
          </a:xfrm>
        </p:spPr>
        <p:txBody>
          <a:bodyPr/>
          <a:lstStyle/>
          <a:p>
            <a:r>
              <a:rPr lang="ru-RU" dirty="0"/>
              <a:t>Используется определение симптома </a:t>
            </a:r>
            <a:r>
              <a:rPr lang="ru-RU" dirty="0" err="1"/>
              <a:t>Пастернацкого</a:t>
            </a:r>
            <a:endParaRPr lang="ru-RU" dirty="0"/>
          </a:p>
          <a:p>
            <a:r>
              <a:rPr lang="ru-RU" dirty="0"/>
              <a:t>Левую руку врач плашмя кладет на область почки</a:t>
            </a:r>
          </a:p>
          <a:p>
            <a:r>
              <a:rPr lang="ru-RU" dirty="0"/>
              <a:t>Правой аккуратно начинает по ней стучать</a:t>
            </a:r>
          </a:p>
          <a:p>
            <a:r>
              <a:rPr lang="ru-RU" dirty="0"/>
              <a:t>Если больной испытывает боль – симптом положителен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20" y="2738437"/>
            <a:ext cx="3459478" cy="30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17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Перкуссия мочевого пузыря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5694679" cy="3318936"/>
          </a:xfrm>
        </p:spPr>
        <p:txBody>
          <a:bodyPr/>
          <a:lstStyle/>
          <a:p>
            <a:r>
              <a:rPr lang="ru-RU" dirty="0"/>
              <a:t>Начинают перкутировать переднюю </a:t>
            </a:r>
            <a:r>
              <a:rPr lang="ru-RU" dirty="0" err="1"/>
              <a:t>брбшную</a:t>
            </a:r>
            <a:r>
              <a:rPr lang="ru-RU" dirty="0"/>
              <a:t> стенку в области </a:t>
            </a:r>
            <a:r>
              <a:rPr lang="ru-RU" dirty="0" err="1"/>
              <a:t>пупука</a:t>
            </a:r>
            <a:r>
              <a:rPr lang="ru-RU" dirty="0"/>
              <a:t> </a:t>
            </a:r>
          </a:p>
          <a:p>
            <a:r>
              <a:rPr lang="ru-RU" dirty="0"/>
              <a:t>Спускаются вниз параллельно лобку</a:t>
            </a:r>
          </a:p>
          <a:p>
            <a:r>
              <a:rPr lang="ru-RU" dirty="0"/>
              <a:t>Если звук тупой – мочевой пузырь растянут </a:t>
            </a:r>
            <a:r>
              <a:rPr lang="ru-RU" dirty="0" err="1"/>
              <a:t>мочей</a:t>
            </a:r>
            <a:endParaRPr lang="ru-RU" dirty="0"/>
          </a:p>
          <a:p>
            <a:r>
              <a:rPr lang="ru-RU" dirty="0"/>
              <a:t>Если звук </a:t>
            </a:r>
            <a:r>
              <a:rPr lang="ru-RU" dirty="0" err="1"/>
              <a:t>темпанический</a:t>
            </a:r>
            <a:r>
              <a:rPr lang="ru-RU" dirty="0"/>
              <a:t> – мочевой пузырь пусть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080" y="3240722"/>
            <a:ext cx="4396208" cy="220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08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Пальпация почки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Положение больного – лежит на спине с прямыми ногами</a:t>
            </a:r>
          </a:p>
          <a:p>
            <a:r>
              <a:rPr lang="ru-RU" dirty="0"/>
              <a:t>Положение врача – сидит справа от </a:t>
            </a:r>
            <a:r>
              <a:rPr lang="ru-RU" dirty="0" err="1"/>
              <a:t>больного,лицом</a:t>
            </a:r>
            <a:r>
              <a:rPr lang="ru-RU" dirty="0"/>
              <a:t> к головной части кровати</a:t>
            </a:r>
          </a:p>
          <a:p>
            <a:r>
              <a:rPr lang="ru-RU" dirty="0"/>
              <a:t>Установка рук врача – первый момент – левую руку со сложенными </a:t>
            </a:r>
            <a:r>
              <a:rPr lang="ru-RU" dirty="0" err="1"/>
              <a:t>вмесет</a:t>
            </a:r>
            <a:r>
              <a:rPr lang="ru-RU" dirty="0"/>
              <a:t> пальцами подводят сзади под </a:t>
            </a:r>
            <a:r>
              <a:rPr lang="ru-RU" dirty="0" err="1"/>
              <a:t>больного,несколько</a:t>
            </a:r>
            <a:r>
              <a:rPr lang="ru-RU" dirty="0"/>
              <a:t> ниже 12 </a:t>
            </a:r>
            <a:r>
              <a:rPr lang="ru-RU" dirty="0" err="1"/>
              <a:t>ребрата,чтобыконцы</a:t>
            </a:r>
            <a:r>
              <a:rPr lang="ru-RU" dirty="0"/>
              <a:t> </a:t>
            </a:r>
            <a:r>
              <a:rPr lang="ru-RU" dirty="0" err="1"/>
              <a:t>пальцеврасполагались</a:t>
            </a:r>
            <a:r>
              <a:rPr lang="ru-RU" dirty="0"/>
              <a:t> недалеко от </a:t>
            </a:r>
            <a:r>
              <a:rPr lang="ru-RU" dirty="0" err="1"/>
              <a:t>позвоночника.Правую</a:t>
            </a:r>
            <a:r>
              <a:rPr lang="ru-RU" dirty="0"/>
              <a:t> руку кладут плашмя на </a:t>
            </a:r>
            <a:r>
              <a:rPr lang="ru-RU" dirty="0" err="1"/>
              <a:t>живот,средний</a:t>
            </a:r>
            <a:r>
              <a:rPr lang="ru-RU" dirty="0"/>
              <a:t> палец слегка </a:t>
            </a:r>
            <a:r>
              <a:rPr lang="ru-RU" dirty="0" err="1"/>
              <a:t>согнут,направление</a:t>
            </a:r>
            <a:r>
              <a:rPr lang="ru-RU" dirty="0"/>
              <a:t> пальцев правой руки перпендикулярно к левой руке </a:t>
            </a:r>
          </a:p>
        </p:txBody>
      </p:sp>
    </p:spTree>
    <p:extLst>
      <p:ext uri="{BB962C8B-B14F-4D97-AF65-F5344CB8AC3E}">
        <p14:creationId xmlns:p14="http://schemas.microsoft.com/office/powerpoint/2010/main" val="388023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Пальпация почки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771228"/>
          </a:xfrm>
        </p:spPr>
        <p:txBody>
          <a:bodyPr/>
          <a:lstStyle/>
          <a:p>
            <a:r>
              <a:rPr lang="ru-RU" dirty="0"/>
              <a:t>Второй момент – сближение рук </a:t>
            </a:r>
            <a:r>
              <a:rPr lang="ru-RU" dirty="0" err="1"/>
              <a:t>врача,При</a:t>
            </a:r>
            <a:r>
              <a:rPr lang="ru-RU" dirty="0"/>
              <a:t> </a:t>
            </a:r>
            <a:r>
              <a:rPr lang="ru-RU" dirty="0" err="1"/>
              <a:t>каждном</a:t>
            </a:r>
            <a:r>
              <a:rPr lang="ru-RU" dirty="0"/>
              <a:t> вдохе </a:t>
            </a:r>
            <a:r>
              <a:rPr lang="ru-RU" dirty="0" err="1"/>
              <a:t>врча</a:t>
            </a:r>
            <a:r>
              <a:rPr lang="ru-RU" dirty="0"/>
              <a:t> углубляется до появления ощущения соприкосновения пальцев</a:t>
            </a:r>
          </a:p>
          <a:p>
            <a:r>
              <a:rPr lang="ru-RU" dirty="0"/>
              <a:t>Третий момент – пальпация. Придавливает почку пальцами </a:t>
            </a:r>
            <a:r>
              <a:rPr lang="ru-RU" dirty="0" err="1"/>
              <a:t>вправой</a:t>
            </a:r>
            <a:r>
              <a:rPr lang="ru-RU" dirty="0"/>
              <a:t> рукой к пальцам левой руки.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4165600"/>
            <a:ext cx="6118652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7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клинические синдромы при заболеваниях почек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Синдром почечной колики – острая боль в поясничной </a:t>
            </a:r>
            <a:r>
              <a:rPr lang="ru-RU" dirty="0" err="1"/>
              <a:t>области.наиболее</a:t>
            </a:r>
            <a:r>
              <a:rPr lang="ru-RU" dirty="0"/>
              <a:t> частые причины это мочекаменная </a:t>
            </a:r>
            <a:r>
              <a:rPr lang="ru-RU" dirty="0" err="1"/>
              <a:t>болезнь,нефроптоз,гидронефроз</a:t>
            </a:r>
            <a:r>
              <a:rPr lang="ru-RU" dirty="0"/>
              <a:t>.</a:t>
            </a:r>
          </a:p>
          <a:p>
            <a:r>
              <a:rPr lang="ru-RU" dirty="0"/>
              <a:t>Нефротический синдром – клинико-лабораторный </a:t>
            </a:r>
            <a:r>
              <a:rPr lang="ru-RU" dirty="0" err="1"/>
              <a:t>симптомокомплекс</a:t>
            </a:r>
            <a:r>
              <a:rPr lang="ru-RU" dirty="0"/>
              <a:t> ,включающий массивную </a:t>
            </a:r>
            <a:r>
              <a:rPr lang="ru-RU" dirty="0" err="1"/>
              <a:t>протеинурию,гипопротеинемию,отеки</a:t>
            </a:r>
            <a:r>
              <a:rPr lang="ru-RU" dirty="0"/>
              <a:t> почечного </a:t>
            </a:r>
            <a:r>
              <a:rPr lang="ru-RU" dirty="0" err="1"/>
              <a:t>характера,причины</a:t>
            </a:r>
            <a:r>
              <a:rPr lang="ru-RU" dirty="0"/>
              <a:t>- </a:t>
            </a:r>
            <a:r>
              <a:rPr lang="ru-RU" dirty="0" err="1"/>
              <a:t>гломерулонефрит,амиладоз</a:t>
            </a:r>
            <a:r>
              <a:rPr lang="ru-RU" dirty="0"/>
              <a:t> </a:t>
            </a:r>
            <a:r>
              <a:rPr lang="ru-RU" dirty="0" err="1"/>
              <a:t>почки,васкулиты,огкологические</a:t>
            </a:r>
            <a:r>
              <a:rPr lang="ru-RU" dirty="0"/>
              <a:t> </a:t>
            </a:r>
            <a:r>
              <a:rPr lang="ru-RU" dirty="0" err="1"/>
              <a:t>заболевания,тромбозы</a:t>
            </a:r>
            <a:r>
              <a:rPr lang="ru-RU" dirty="0"/>
              <a:t> вен и артерий почек</a:t>
            </a:r>
          </a:p>
        </p:txBody>
      </p:sp>
    </p:spTree>
    <p:extLst>
      <p:ext uri="{BB962C8B-B14F-4D97-AF65-F5344CB8AC3E}">
        <p14:creationId xmlns:p14="http://schemas.microsoft.com/office/powerpoint/2010/main" val="2829066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</TotalTime>
  <Words>755</Words>
  <Application>Microsoft Office PowerPoint</Application>
  <PresentationFormat>Широкоэкранный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Garamond</vt:lpstr>
      <vt:lpstr>Натуральные материалы</vt:lpstr>
      <vt:lpstr>Расспрос и осмотр больных с заболеваниями органов мочевыделения. Перкуссия и пальпация почек и мочевого пузыря.  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</vt:lpstr>
      <vt:lpstr>основные жалобы при заболеваниях почек и мочевыводящих путей</vt:lpstr>
      <vt:lpstr>симптомы характеризующие почечные отеки</vt:lpstr>
      <vt:lpstr>отличительные признаки между отеками почечного и сердечного происхождения</vt:lpstr>
      <vt:lpstr>Перкуссия почки</vt:lpstr>
      <vt:lpstr>Перкуссия мочевого пузыря</vt:lpstr>
      <vt:lpstr>Пальпация почки</vt:lpstr>
      <vt:lpstr>Пальпация почки</vt:lpstr>
      <vt:lpstr>основные клинические синдромы при заболеваниях почек</vt:lpstr>
      <vt:lpstr>Перечислите основные клинические синдромы при заболеваниях почек.</vt:lpstr>
      <vt:lpstr>основные клинические синдромы при заболеваниях почек</vt:lpstr>
      <vt:lpstr>степени ощущения почек и их характеристика</vt:lpstr>
      <vt:lpstr>Общий анализ мочи, интерпретация</vt:lpstr>
      <vt:lpstr>содержание форменных элементов в анализе мочи по Нечипоренко и их количество в норме </vt:lpstr>
      <vt:lpstr>основные количественные характеристики, учитываемые в анализе мочи по пробе Зимницкого</vt:lpstr>
      <vt:lpstr>продукты белкового обмена, характеризующие наличие почечной недостаточности и их содержание в крови в норме </vt:lpstr>
      <vt:lpstr>другие методы исследования при заболеваниях почек и мочевыводящих путей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Расспрос и осмотр больных с заболеваниями органов мочевыделения. Перкуссия и пальпация почек и мочевого пузыря.  Анализ мочи. Биохимический анализ крови при патологических синдромах. Общие представления о рентгенологических и ультразвуковых методах исследования почек и мочевыводящих путей</dc:title>
  <dc:creator>Партанский Дмитрий</dc:creator>
  <cp:lastModifiedBy>Ангелина</cp:lastModifiedBy>
  <cp:revision>3</cp:revision>
  <dcterms:created xsi:type="dcterms:W3CDTF">2020-05-06T05:24:50Z</dcterms:created>
  <dcterms:modified xsi:type="dcterms:W3CDTF">2020-05-06T08:48:38Z</dcterms:modified>
</cp:coreProperties>
</file>