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61B5D1-37D4-4B1B-8AD3-CB4FD3A5615C}" v="887" dt="2020-05-06T02:53:40.3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74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0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57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325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536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46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60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115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41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435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927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1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23" r:id="rId6"/>
    <p:sldLayoutId id="2147483719" r:id="rId7"/>
    <p:sldLayoutId id="2147483720" r:id="rId8"/>
    <p:sldLayoutId id="2147483721" r:id="rId9"/>
    <p:sldLayoutId id="2147483722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ismed.com/subject-narushenija-sna.html" TargetMode="External"/><Relationship Id="rId2" Type="http://schemas.openxmlformats.org/officeDocument/2006/relationships/hyperlink" Target="https://www.polismed.com/articles-golovnaja-bol-prichiny-i-priznaki-vidy-golovnaja-bol-v-oblasti-lba-zatylka-v-viskakh-golovnaja-bol-i-temperatura-golovnaja-bol-i-toshnot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olismed.com/subject-zud.html" TargetMode="External"/><Relationship Id="rId4" Type="http://schemas.openxmlformats.org/officeDocument/2006/relationships/hyperlink" Target="https://www.polismed.com/subject-bol-v-sustavakh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AFC454B-A080-4D23-B177-6D5356C6E6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8034" y="1536593"/>
            <a:ext cx="7644627" cy="275108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ea typeface="+mj-lt"/>
                <a:cs typeface="+mj-lt"/>
              </a:rPr>
              <a:t>  Тема 8.9 : Расспрос и осмотр больных с заболеваниями органов мочевыделения. Перкуссия и пальпация почек и мочевого пузыря. </a:t>
            </a:r>
            <a:endParaRPr lang="en-US" sz="2400">
              <a:ea typeface="+mj-lt"/>
              <a:cs typeface="+mj-lt"/>
            </a:endParaRPr>
          </a:p>
          <a:p>
            <a:pPr algn="l"/>
            <a:r>
              <a:rPr lang="ru-RU" sz="2400" b="1" dirty="0">
                <a:ea typeface="+mj-lt"/>
                <a:cs typeface="+mj-lt"/>
              </a:rPr>
              <a:t>Анализ мочи. Биохимический анализ крови при патологических синдромах. Общие представления о рентгенологических и ультразвуковых методах исследования почек и мочевыводящих путей</a:t>
            </a:r>
            <a:endParaRPr lang="en-US" sz="2400" dirty="0">
              <a:ea typeface="+mj-lt"/>
              <a:cs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>
                <a:ea typeface="+mn-lt"/>
                <a:cs typeface="+mn-lt"/>
              </a:rPr>
              <a:t>Старший преподаватель, к.м.н. Кулик Н.А.</a:t>
            </a:r>
            <a:endParaRPr lang="en-US" sz="2000">
              <a:ea typeface="+mn-lt"/>
              <a:cs typeface="+mn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ea typeface="+mn-lt"/>
                <a:cs typeface="+mn-lt"/>
              </a:rPr>
              <a:t>Эль Мир </a:t>
            </a:r>
            <a:r>
              <a:rPr lang="ru-RU" sz="2000" dirty="0" err="1">
                <a:ea typeface="+mn-lt"/>
                <a:cs typeface="+mn-lt"/>
              </a:rPr>
              <a:t>Ихссан</a:t>
            </a:r>
            <a:r>
              <a:rPr lang="ru-RU" sz="2000" dirty="0">
                <a:ea typeface="+mn-lt"/>
                <a:cs typeface="+mn-lt"/>
              </a:rPr>
              <a:t> 7324 </a:t>
            </a:r>
            <a:endParaRPr lang="en-US" sz="20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8029" y="3334786"/>
            <a:ext cx="1942241" cy="188955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474479" y="1096414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197CE-702C-4D52-831F-F557DCC71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7. Перечислите степени ощущения почек и их характеристика.</a:t>
            </a:r>
            <a:endParaRPr lang="en-US" sz="240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5FE6-4D32-4ED1-A5B9-E901D622D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ea typeface="+mn-lt"/>
                <a:cs typeface="+mn-lt"/>
              </a:rPr>
              <a:t>1 степень - определяется нижний полюс почки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2 степень - почка прощупывается целиком, она подвижна, но не переходит линию позвоночника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3 степень - блуждающая почка, она свободна смещается в брюшной полости, заходит за линию позвоночника в противоположную сторону</a:t>
            </a:r>
            <a:endParaRPr lang="en-US" sz="180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57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DCB6-A151-4656-8512-15C7CC1CE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8. Общий анализ мочи, интерпретация.</a:t>
            </a:r>
            <a:endParaRPr lang="en-US" sz="240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BCDF-788E-43CB-A98A-695E1FB05E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ea typeface="+mn-lt"/>
                <a:cs typeface="+mn-lt"/>
              </a:rPr>
              <a:t>Исследование физических свойств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Цвет (в норме – желтый)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цвет пива (при желтухе)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цвет «мясных помоев» (при макрогематурии)</a:t>
            </a:r>
          </a:p>
          <a:p>
            <a:r>
              <a:rPr lang="en-US" sz="1800">
                <a:ea typeface="+mn-lt"/>
                <a:cs typeface="+mn-lt"/>
              </a:rPr>
              <a:t>прозрачность: мутная моча (много слизи, лейкоцитов,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белка, солей)</a:t>
            </a:r>
          </a:p>
          <a:p>
            <a:r>
              <a:rPr lang="en-US" sz="1800">
                <a:ea typeface="+mn-lt"/>
                <a:cs typeface="+mn-lt"/>
              </a:rPr>
              <a:t>запах (при гнилостном процессе)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яблочный запах при сахарном диабете</a:t>
            </a:r>
          </a:p>
          <a:p>
            <a:r>
              <a:rPr lang="en-US" sz="1800">
                <a:ea typeface="+mn-lt"/>
                <a:cs typeface="+mn-lt"/>
              </a:rPr>
              <a:t>реакция (зависит от употребления пищи)</a:t>
            </a:r>
          </a:p>
          <a:p>
            <a:r>
              <a:rPr lang="en-US" sz="1800">
                <a:ea typeface="+mn-lt"/>
                <a:cs typeface="+mn-lt"/>
              </a:rPr>
              <a:t>Удельный вес (в норме 1018 – 1026)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гипостенурия (при ХПН)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гиперстенурия (при сахарном диабете).</a:t>
            </a:r>
            <a:endParaRPr lang="en-US" sz="18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071FC-A994-4C5F-9F90-A0D2396085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/>
              <a:t>Исследование химических свойств мочи</a:t>
            </a:r>
            <a:endParaRPr lang="en-US" sz="1800" dirty="0"/>
          </a:p>
          <a:p>
            <a:r>
              <a:rPr lang="en-US" sz="1800">
                <a:ea typeface="+mn-lt"/>
                <a:cs typeface="+mn-lt"/>
              </a:rPr>
              <a:t>Протеинурия (в норме – нет)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почечная (нарушен клубочковый барьер) –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вместе с гиалиновыми цилиндрами и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измененными эритроцитами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- внепочечная (из мочевыводящих путей) –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вместе с лейкоцитами и свежими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эритроцитами</a:t>
            </a:r>
            <a:endParaRPr lang="en-US"/>
          </a:p>
          <a:p>
            <a:r>
              <a:rPr lang="en-US" sz="1800">
                <a:ea typeface="+mn-lt"/>
                <a:cs typeface="+mn-lt"/>
              </a:rPr>
              <a:t> Глюкозурия (в норме – нет)</a:t>
            </a:r>
          </a:p>
          <a:p>
            <a:r>
              <a:rPr lang="en-US" sz="1800">
                <a:ea typeface="+mn-lt"/>
                <a:cs typeface="+mn-lt"/>
              </a:rPr>
              <a:t> Желчные пигменты (в норме – уробилин),</a:t>
            </a:r>
            <a:br>
              <a:rPr lang="en-US" sz="1800" dirty="0">
                <a:ea typeface="+mn-lt"/>
                <a:cs typeface="+mn-lt"/>
              </a:rPr>
            </a:br>
            <a:r>
              <a:rPr lang="en-US" sz="1800">
                <a:ea typeface="+mn-lt"/>
                <a:cs typeface="+mn-lt"/>
              </a:rPr>
              <a:t>билирубинурия - при желтухах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898348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0DAD38-D089-405E-B9F7-65D7288F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 9. Назовите содержание форменных элементов в анализе мочи по Нечипоренко и их количество в норме.</a:t>
            </a:r>
            <a:endParaRPr lang="en-US" sz="2400" b="1">
              <a:ea typeface="+mj-lt"/>
              <a:cs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56C82-7219-4CE7-9B77-35E1DBC95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Анализ мочи по Нечипоренко </a:t>
            </a:r>
            <a:endParaRPr lang="en-US" sz="2600"/>
          </a:p>
          <a:p>
            <a:r>
              <a:rPr lang="en-US" sz="2600">
                <a:ea typeface="+mn-lt"/>
                <a:cs typeface="+mn-lt"/>
              </a:rPr>
              <a:t>Показатели нормы у мужчин: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лейкоциты- до 2000,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эритроцить - до 1000,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цилиндры -до 20. </a:t>
            </a:r>
          </a:p>
          <a:p>
            <a:r>
              <a:rPr lang="en-US" sz="2600">
                <a:ea typeface="+mn-lt"/>
                <a:cs typeface="+mn-lt"/>
              </a:rPr>
              <a:t>Показатели нормы у женщин: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лейкоциты — до 4000,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эритроциты - до 1000, </a:t>
            </a:r>
          </a:p>
          <a:p>
            <a:pPr marL="0" indent="0">
              <a:buNone/>
            </a:pPr>
            <a:r>
              <a:rPr lang="en-US" sz="2600">
                <a:ea typeface="+mn-lt"/>
                <a:cs typeface="+mn-lt"/>
              </a:rPr>
              <a:t>. цилиндры -до 20.</a:t>
            </a:r>
            <a:endParaRPr lang="en-US" sz="26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471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10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A picture containing food&#10;&#10;Description generated with very high confidence">
            <a:extLst>
              <a:ext uri="{FF2B5EF4-FFF2-40B4-BE49-F238E27FC236}">
                <a16:creationId xmlns:a16="http://schemas.microsoft.com/office/drawing/2014/main" id="{A31D1CE9-E4D3-4817-B44D-69A5F5687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053" y="2452859"/>
            <a:ext cx="4777381" cy="17795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8" name="Arc 12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5E6520-502D-49F0-A375-C93355FA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79493"/>
            <a:ext cx="5257800" cy="1325563"/>
          </a:xfrm>
        </p:spPr>
        <p:txBody>
          <a:bodyPr>
            <a:normAutofit/>
          </a:bodyPr>
          <a:lstStyle/>
          <a:p>
            <a:r>
              <a:rPr lang="ru-RU" sz="2100" b="1">
                <a:ea typeface="+mj-lt"/>
                <a:cs typeface="+mj-lt"/>
              </a:rPr>
              <a:t>10. Перечислите основные количественные характеристики, учитываемые в анализе мочи по пробе Зимницкого</a:t>
            </a:r>
            <a:r>
              <a:rPr lang="ru-RU" sz="2100">
                <a:ea typeface="+mj-lt"/>
                <a:cs typeface="+mj-lt"/>
              </a:rPr>
              <a:t>.</a:t>
            </a:r>
            <a:endParaRPr lang="en-US" sz="210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7502C-676D-499B-AAE1-F341A1A7D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4443"/>
            <a:ext cx="5257800" cy="4192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>
                <a:ea typeface="+mn-lt"/>
                <a:cs typeface="+mn-lt"/>
              </a:rPr>
              <a:t>в норме: -объём суточной мочи составляет 60-80% от введённой в организм жидкости ; -относительная плотность мочи колеблется в пределах 1,003-1,030%3 *объём дневного диуреза в 2 раза и более превышает ночной. </a:t>
            </a:r>
          </a:p>
          <a:p>
            <a:r>
              <a:rPr lang="en-US" sz="1900">
                <a:ea typeface="+mn-lt"/>
                <a:cs typeface="+mn-lt"/>
              </a:rPr>
              <a:t>Патология: Изостенурия - одинаковые показатели относительной плотности мочи на протяжении суток. -Гипоизостенурия- увеличение суточного диуреза до 2,5-3,0 л и более при однообразном уменьшении её относительной плотности Ao 1,003-1,005. Никтурия- изменение соотношения дневного и ночного диуреза в сторону увеличения последнего признак сердечной %23 недостаточности.</a:t>
            </a:r>
            <a:endParaRPr lang="en-US" sz="1900"/>
          </a:p>
          <a:p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1616504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6EC9F-93E6-42A1-BBA6-D8E21D1B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11. Перечислите продукты белкового обмена, характеризующие наличие почечной недостаточности и их содержание в крови в норме.</a:t>
            </a:r>
            <a:endParaRPr lang="en-US" sz="2400" b="1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F4C62-0A28-4CC3-B59E-61D8AA4AC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b="1">
                <a:ea typeface="+mn-lt"/>
                <a:cs typeface="+mn-lt"/>
              </a:rPr>
              <a:t>Общий белок</a:t>
            </a:r>
            <a:r>
              <a:rPr lang="en-US" sz="1800">
                <a:ea typeface="+mn-lt"/>
                <a:cs typeface="+mn-lt"/>
              </a:rPr>
              <a:t>                                65-85 rin (100 %) </a:t>
            </a:r>
            <a:endParaRPr lang="en-US" sz="1800"/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Белковые фракции :</a:t>
            </a:r>
          </a:p>
          <a:p>
            <a:pPr marL="0" indent="0">
              <a:buNone/>
            </a:pPr>
            <a:r>
              <a:rPr lang="en-US" sz="1800" b="1">
                <a:ea typeface="+mn-lt"/>
                <a:cs typeface="+mn-lt"/>
              </a:rPr>
              <a:t>Альбумины </a:t>
            </a:r>
            <a:r>
              <a:rPr lang="en-US" sz="1800">
                <a:ea typeface="+mn-lt"/>
                <a:cs typeface="+mn-lt"/>
              </a:rPr>
              <a:t>                                   40-50г/л (51-61,5%)</a:t>
            </a:r>
            <a:endParaRPr lang="en-US" sz="1800"/>
          </a:p>
          <a:p>
            <a:pPr marL="0" indent="0">
              <a:buNone/>
            </a:pPr>
            <a:r>
              <a:rPr lang="en-US" sz="1800" b="1">
                <a:ea typeface="+mn-lt"/>
                <a:cs typeface="+mn-lt"/>
              </a:rPr>
              <a:t>Глобулины  </a:t>
            </a:r>
            <a:r>
              <a:rPr lang="en-US" sz="1800">
                <a:ea typeface="+mn-lt"/>
                <a:cs typeface="+mn-lt"/>
              </a:rPr>
              <a:t>                                   20-30г/л (33,2- 43,5%)</a:t>
            </a:r>
          </a:p>
          <a:p>
            <a:r>
              <a:rPr lang="en-US" sz="1800">
                <a:ea typeface="+mn-lt"/>
                <a:cs typeface="+mn-lt"/>
              </a:rPr>
              <a:t> Альфа 1- глобулины               3,6 5,6% </a:t>
            </a:r>
          </a:p>
          <a:p>
            <a:r>
              <a:rPr lang="en-US" sz="1800">
                <a:ea typeface="+mn-lt"/>
                <a:cs typeface="+mn-lt"/>
              </a:rPr>
              <a:t> Альфа 2-глобулины                5,1-8.3%</a:t>
            </a:r>
          </a:p>
          <a:p>
            <a:r>
              <a:rPr lang="en-US" sz="1800">
                <a:ea typeface="+mn-lt"/>
                <a:cs typeface="+mn-lt"/>
              </a:rPr>
              <a:t>Бета-глобулины                        9-13%</a:t>
            </a:r>
          </a:p>
          <a:p>
            <a:r>
              <a:rPr lang="en-US" sz="1800">
                <a:ea typeface="+mn-lt"/>
                <a:cs typeface="+mn-lt"/>
              </a:rPr>
              <a:t> Гамма-глобулины                    15 -22% </a:t>
            </a:r>
          </a:p>
          <a:p>
            <a:pPr marL="0" indent="0">
              <a:buNone/>
            </a:pPr>
            <a:r>
              <a:rPr lang="en-US" sz="1800" b="1">
                <a:ea typeface="+mn-lt"/>
                <a:cs typeface="+mn-lt"/>
              </a:rPr>
              <a:t>Фибриноген </a:t>
            </a:r>
            <a:r>
              <a:rPr lang="en-US" sz="1800">
                <a:ea typeface="+mn-lt"/>
                <a:cs typeface="+mn-lt"/>
              </a:rPr>
              <a:t>                                 2-4 г/л (3-4%)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Альбумин/ глобулин                     1,2-1,9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46844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C3385-7886-4F5C-8C26-429E8CA45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12. Перечислите другие методы исследования при заболеваниях почек и мочевыводящих путей.</a:t>
            </a:r>
            <a:endParaRPr lang="en-US" sz="2400" b="1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E298-C17B-4A3C-8054-1918D5127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ea typeface="+mn-lt"/>
                <a:cs typeface="+mn-lt"/>
              </a:rPr>
              <a:t>Микроскопическое исследование мочевого осадка.</a:t>
            </a:r>
          </a:p>
          <a:p>
            <a:r>
              <a:rPr lang="en-US" sz="1800">
                <a:ea typeface="+mn-lt"/>
                <a:cs typeface="+mn-lt"/>
              </a:rPr>
              <a:t>Функциональное исследование почек</a:t>
            </a:r>
          </a:p>
          <a:p>
            <a:r>
              <a:rPr lang="en-US" sz="1800">
                <a:ea typeface="+mn-lt"/>
                <a:cs typeface="+mn-lt"/>
              </a:rPr>
              <a:t>Ультразвуковое исследование</a:t>
            </a:r>
          </a:p>
          <a:p>
            <a:r>
              <a:rPr lang="en-US" sz="1800">
                <a:ea typeface="+mn-lt"/>
                <a:cs typeface="+mn-lt"/>
              </a:rPr>
              <a:t>Рентгенологическое исследование,</a:t>
            </a:r>
          </a:p>
          <a:p>
            <a:r>
              <a:rPr lang="en-US" sz="1800">
                <a:ea typeface="+mn-lt"/>
                <a:cs typeface="+mn-lt"/>
              </a:rPr>
              <a:t>Компьютерную томографию</a:t>
            </a:r>
          </a:p>
          <a:p>
            <a:r>
              <a:rPr lang="en-US" sz="1800">
                <a:ea typeface="+mn-lt"/>
                <a:cs typeface="+mn-lt"/>
              </a:rPr>
              <a:t>Для исследования мочевого пузыря применяют цистоскопию </a:t>
            </a:r>
          </a:p>
          <a:p>
            <a:r>
              <a:rPr lang="en-US" sz="1800">
                <a:ea typeface="+mn-lt"/>
                <a:cs typeface="+mn-lt"/>
              </a:rPr>
              <a:t>Биопсия почек</a:t>
            </a:r>
          </a:p>
          <a:p>
            <a:r>
              <a:rPr lang="en-US" sz="1800">
                <a:ea typeface="+mn-lt"/>
                <a:cs typeface="+mn-lt"/>
              </a:rPr>
              <a:t>Радиоизотопные методы исследования</a:t>
            </a:r>
            <a:endParaRPr lang="en-US" sz="18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956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3044-1E9A-451F-BCC6-A6EC282A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a typeface="+mj-lt"/>
                <a:cs typeface="+mj-lt"/>
              </a:rPr>
              <a:t>1. Назовите основные жалобы при заболеваниях почек и мочевыводящих путей.</a:t>
            </a:r>
            <a:endParaRPr lang="en-US" sz="2400" b="1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951AF-F792-47A3-9668-2F1DA4A37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 err="1">
                <a:ea typeface="+mn-lt"/>
                <a:cs typeface="+mn-lt"/>
              </a:rPr>
              <a:t>Боли</a:t>
            </a:r>
          </a:p>
          <a:p>
            <a:r>
              <a:rPr lang="en-US" dirty="0" err="1">
                <a:ea typeface="+mn-lt"/>
                <a:cs typeface="+mn-lt"/>
              </a:rPr>
              <a:t>Нарушения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мочеотделения</a:t>
            </a:r>
          </a:p>
          <a:p>
            <a:r>
              <a:rPr lang="en-US" dirty="0" err="1">
                <a:ea typeface="+mn-lt"/>
                <a:cs typeface="+mn-lt"/>
              </a:rPr>
              <a:t>Отеки</a:t>
            </a:r>
          </a:p>
          <a:p>
            <a:r>
              <a:rPr lang="en-US" dirty="0" err="1">
                <a:ea typeface="+mn-lt"/>
                <a:cs typeface="+mn-lt"/>
              </a:rPr>
              <a:t>Проявления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артериальной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гипертензии</a:t>
            </a:r>
            <a:br>
              <a:rPr lang="en-US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(</a:t>
            </a:r>
            <a:r>
              <a:rPr lang="en-US" dirty="0" err="1">
                <a:ea typeface="+mn-lt"/>
                <a:cs typeface="+mn-lt"/>
              </a:rPr>
              <a:t>головная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боль</a:t>
            </a:r>
            <a:r>
              <a:rPr lang="en-US" dirty="0">
                <a:ea typeface="+mn-lt"/>
                <a:cs typeface="+mn-lt"/>
              </a:rPr>
              <a:t> и </a:t>
            </a:r>
            <a:r>
              <a:rPr lang="en-US" dirty="0" err="1">
                <a:ea typeface="+mn-lt"/>
                <a:cs typeface="+mn-lt"/>
              </a:rPr>
              <a:t>т.д</a:t>
            </a:r>
            <a:r>
              <a:rPr lang="en-US" dirty="0">
                <a:ea typeface="+mn-lt"/>
                <a:cs typeface="+mn-lt"/>
              </a:rPr>
              <a:t>.)</a:t>
            </a:r>
          </a:p>
          <a:p>
            <a:r>
              <a:rPr lang="en-US" dirty="0" err="1">
                <a:ea typeface="+mn-lt"/>
                <a:cs typeface="+mn-lt"/>
              </a:rPr>
              <a:t>Лихорадка</a:t>
            </a:r>
          </a:p>
          <a:p>
            <a:r>
              <a:rPr lang="en-US" dirty="0" err="1">
                <a:ea typeface="+mn-lt"/>
                <a:cs typeface="+mn-lt"/>
              </a:rPr>
              <a:t>Головные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боли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слабость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отсутствие</a:t>
            </a:r>
            <a:br>
              <a:rPr lang="en-US" dirty="0">
                <a:ea typeface="+mn-lt"/>
                <a:cs typeface="+mn-lt"/>
              </a:rPr>
            </a:br>
            <a:r>
              <a:rPr lang="en-US" dirty="0" err="1">
                <a:ea typeface="+mn-lt"/>
                <a:cs typeface="+mn-lt"/>
              </a:rPr>
              <a:t>аппетита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тошнота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рвота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кожный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зуд</a:t>
            </a:r>
            <a:r>
              <a:rPr lang="en-US" dirty="0">
                <a:ea typeface="+mn-lt"/>
                <a:cs typeface="+mn-lt"/>
              </a:rPr>
              <a:t>(</a:t>
            </a:r>
            <a:r>
              <a:rPr lang="en-US" dirty="0" err="1">
                <a:ea typeface="+mn-lt"/>
                <a:cs typeface="+mn-lt"/>
              </a:rPr>
              <a:t>при</a:t>
            </a:r>
            <a:br>
              <a:rPr lang="en-US" dirty="0">
                <a:ea typeface="+mn-lt"/>
                <a:cs typeface="+mn-lt"/>
              </a:rPr>
            </a:br>
            <a:r>
              <a:rPr lang="en-US" dirty="0" err="1">
                <a:ea typeface="+mn-lt"/>
                <a:cs typeface="+mn-lt"/>
              </a:rPr>
              <a:t>почечной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недостаточности</a:t>
            </a:r>
            <a:r>
              <a:rPr lang="en-US" dirty="0">
                <a:ea typeface="+mn-lt"/>
                <a:cs typeface="+mn-lt"/>
              </a:rPr>
              <a:t>)</a:t>
            </a:r>
          </a:p>
          <a:p>
            <a:r>
              <a:rPr lang="en-US" dirty="0" err="1">
                <a:ea typeface="+mn-lt"/>
                <a:cs typeface="+mn-lt"/>
              </a:rPr>
              <a:t>Изменение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цвета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мочи</a:t>
            </a:r>
            <a:r>
              <a:rPr lang="en-US" dirty="0">
                <a:ea typeface="+mn-lt"/>
                <a:cs typeface="+mn-lt"/>
              </a:rPr>
              <a:t> (</a:t>
            </a:r>
            <a:r>
              <a:rPr lang="en-US" dirty="0" err="1">
                <a:ea typeface="+mn-lt"/>
                <a:cs typeface="+mn-lt"/>
              </a:rPr>
              <a:t>примесь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крови</a:t>
            </a:r>
            <a:r>
              <a:rPr lang="en-US" dirty="0">
                <a:ea typeface="+mn-lt"/>
                <a:cs typeface="+mn-lt"/>
              </a:rPr>
              <a:t>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78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E9894-E6E1-437F-BB19-DFCE62C5E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a typeface="+mj-lt"/>
                <a:cs typeface="+mj-lt"/>
              </a:rPr>
              <a:t>2. Назовите заболевания почек и мочевыводящих путей, для которых характерна односторонняя локализация болей в пояснице, а для каких - двухсторонняя локализация.</a:t>
            </a:r>
            <a:endParaRPr lang="en-US" sz="2400" b="1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E15E7-CCF3-4C5F-99D6-1E48B7602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ea typeface="+mn-lt"/>
                <a:cs typeface="+mn-lt"/>
              </a:rPr>
              <a:t>Одностороння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локализация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болей</a:t>
            </a:r>
            <a:r>
              <a:rPr lang="en-US" dirty="0">
                <a:ea typeface="+mn-lt"/>
                <a:cs typeface="+mn-lt"/>
              </a:rPr>
              <a:t>: </a:t>
            </a:r>
          </a:p>
          <a:p>
            <a:pPr marL="0" indent="0">
              <a:buNone/>
            </a:pPr>
            <a:r>
              <a:rPr lang="en-US" dirty="0" err="1">
                <a:ea typeface="+mn-lt"/>
                <a:cs typeface="+mn-lt"/>
              </a:rPr>
              <a:t>Острый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пиелонефрит</a:t>
            </a:r>
            <a:endParaRPr lang="en-US" dirty="0" err="1"/>
          </a:p>
          <a:p>
            <a:r>
              <a:rPr lang="en-US" dirty="0" err="1">
                <a:ea typeface="+mn-lt"/>
                <a:cs typeface="+mn-lt"/>
              </a:rPr>
              <a:t>Двусторонняя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локализация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болей</a:t>
            </a:r>
            <a:r>
              <a:rPr lang="en-US" dirty="0">
                <a:ea typeface="+mn-lt"/>
                <a:cs typeface="+mn-lt"/>
              </a:rPr>
              <a:t>: </a:t>
            </a:r>
          </a:p>
          <a:p>
            <a:pPr marL="0" indent="0">
              <a:buNone/>
            </a:pPr>
            <a:r>
              <a:rPr lang="en-US" err="1">
                <a:ea typeface="+mn-lt"/>
                <a:cs typeface="+mn-lt"/>
              </a:rPr>
              <a:t>Острый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гломерулонефрит</a:t>
            </a:r>
            <a:r>
              <a:rPr lang="en-US" dirty="0">
                <a:ea typeface="+mn-lt"/>
                <a:cs typeface="+mn-lt"/>
              </a:rPr>
              <a:t> </a:t>
            </a:r>
            <a:endParaRPr lang="en-US" dirty="0" err="1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 err="1">
                <a:ea typeface="+mn-lt"/>
                <a:cs typeface="+mn-lt"/>
              </a:rPr>
              <a:t>Мочекаменная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болезнь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371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D92AF-3453-4F97-A985-F84965D72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a typeface="+mj-lt"/>
                <a:cs typeface="+mj-lt"/>
              </a:rPr>
              <a:t>3. Назовите симптомы, характеризующие почечные отеки.</a:t>
            </a:r>
            <a:endParaRPr lang="en-US" sz="2400" b="1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C647E-4B58-4E6E-9D44-D95E46EE2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 err="1">
                <a:ea typeface="+mn-lt"/>
                <a:cs typeface="+mn-lt"/>
              </a:rPr>
              <a:t>боли</a:t>
            </a:r>
            <a:r>
              <a:rPr lang="en-US" dirty="0">
                <a:ea typeface="+mn-lt"/>
                <a:cs typeface="+mn-lt"/>
              </a:rPr>
              <a:t> в </a:t>
            </a:r>
            <a:r>
              <a:rPr lang="en-US" dirty="0" err="1">
                <a:ea typeface="+mn-lt"/>
                <a:cs typeface="+mn-lt"/>
              </a:rPr>
              <a:t>области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почек</a:t>
            </a:r>
            <a:r>
              <a:rPr lang="en-US" dirty="0">
                <a:ea typeface="+mn-lt"/>
                <a:cs typeface="+mn-lt"/>
              </a:rPr>
              <a:t>;</a:t>
            </a:r>
          </a:p>
          <a:p>
            <a:r>
              <a:rPr lang="en-US" dirty="0" err="1">
                <a:ea typeface="+mn-lt"/>
                <a:cs typeface="+mn-lt"/>
              </a:rPr>
              <a:t>нарушения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мочеиспускания</a:t>
            </a:r>
            <a:r>
              <a:rPr lang="en-US" dirty="0">
                <a:ea typeface="+mn-lt"/>
                <a:cs typeface="+mn-lt"/>
              </a:rPr>
              <a:t>;</a:t>
            </a:r>
            <a:endParaRPr lang="en-US"/>
          </a:p>
          <a:p>
            <a:r>
              <a:rPr lang="en-US" dirty="0" err="1">
                <a:ea typeface="+mn-lt"/>
                <a:cs typeface="+mn-lt"/>
              </a:rPr>
              <a:t>неврологические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проявления</a:t>
            </a:r>
            <a:r>
              <a:rPr lang="en-US" dirty="0">
                <a:ea typeface="+mn-lt"/>
                <a:cs typeface="+mn-lt"/>
              </a:rPr>
              <a:t>.</a:t>
            </a:r>
            <a:endParaRPr lang="en-US"/>
          </a:p>
          <a:p>
            <a:r>
              <a:rPr lang="en-US" dirty="0">
                <a:ea typeface="+mn-lt"/>
                <a:cs typeface="+mn-lt"/>
                <a:hlinkClick r:id="rId2"/>
              </a:rPr>
              <a:t>головные боли</a:t>
            </a:r>
            <a:r>
              <a:rPr lang="en-US" dirty="0">
                <a:ea typeface="+mn-lt"/>
                <a:cs typeface="+mn-lt"/>
              </a:rPr>
              <a:t>;</a:t>
            </a:r>
          </a:p>
          <a:p>
            <a:r>
              <a:rPr lang="en-US" dirty="0" err="1">
                <a:ea typeface="+mn-lt"/>
                <a:cs typeface="+mn-lt"/>
              </a:rPr>
              <a:t>сонливость</a:t>
            </a:r>
            <a:r>
              <a:rPr lang="en-US" dirty="0">
                <a:ea typeface="+mn-lt"/>
                <a:cs typeface="+mn-lt"/>
              </a:rPr>
              <a:t>;</a:t>
            </a:r>
            <a:endParaRPr lang="en-US"/>
          </a:p>
          <a:p>
            <a:r>
              <a:rPr lang="en-US" dirty="0">
                <a:ea typeface="+mn-lt"/>
                <a:cs typeface="+mn-lt"/>
                <a:hlinkClick r:id="rId3"/>
              </a:rPr>
              <a:t>нарушения сна</a:t>
            </a:r>
            <a:r>
              <a:rPr lang="en-US" dirty="0">
                <a:ea typeface="+mn-lt"/>
                <a:cs typeface="+mn-lt"/>
              </a:rPr>
              <a:t>;</a:t>
            </a:r>
            <a:endParaRPr lang="en-US"/>
          </a:p>
          <a:p>
            <a:r>
              <a:rPr lang="en-US" dirty="0" err="1">
                <a:ea typeface="+mn-lt"/>
                <a:cs typeface="+mn-lt"/>
              </a:rPr>
              <a:t>боли</a:t>
            </a:r>
            <a:r>
              <a:rPr lang="en-US" dirty="0">
                <a:ea typeface="+mn-lt"/>
                <a:cs typeface="+mn-lt"/>
              </a:rPr>
              <a:t> в </a:t>
            </a:r>
            <a:r>
              <a:rPr lang="en-US" dirty="0" err="1">
                <a:ea typeface="+mn-lt"/>
                <a:cs typeface="+mn-lt"/>
              </a:rPr>
              <a:t>мышцах</a:t>
            </a:r>
            <a:r>
              <a:rPr lang="en-US" dirty="0">
                <a:ea typeface="+mn-lt"/>
                <a:cs typeface="+mn-lt"/>
              </a:rPr>
              <a:t>, </a:t>
            </a:r>
            <a:r>
              <a:rPr lang="en-US" dirty="0">
                <a:ea typeface="+mn-lt"/>
                <a:cs typeface="+mn-lt"/>
                <a:hlinkClick r:id="rId4"/>
              </a:rPr>
              <a:t>боли в суставах</a:t>
            </a:r>
            <a:r>
              <a:rPr lang="en-US" dirty="0">
                <a:ea typeface="+mn-lt"/>
                <a:cs typeface="+mn-lt"/>
              </a:rPr>
              <a:t> и </a:t>
            </a:r>
            <a:r>
              <a:rPr lang="en-US" dirty="0" err="1">
                <a:ea typeface="+mn-lt"/>
                <a:cs typeface="+mn-lt"/>
              </a:rPr>
              <a:t>костях</a:t>
            </a:r>
            <a:r>
              <a:rPr lang="en-US" dirty="0">
                <a:ea typeface="+mn-lt"/>
                <a:cs typeface="+mn-lt"/>
              </a:rPr>
              <a:t>;</a:t>
            </a:r>
            <a:endParaRPr lang="en-US"/>
          </a:p>
          <a:p>
            <a:r>
              <a:rPr lang="en-US" dirty="0" err="1">
                <a:ea typeface="+mn-lt"/>
                <a:cs typeface="+mn-lt"/>
              </a:rPr>
              <a:t>кожный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>
                <a:ea typeface="+mn-lt"/>
                <a:cs typeface="+mn-lt"/>
                <a:hlinkClick r:id="rId5"/>
              </a:rPr>
              <a:t>зуд</a:t>
            </a:r>
            <a:r>
              <a:rPr lang="en-US" dirty="0">
                <a:ea typeface="+mn-lt"/>
                <a:cs typeface="+mn-lt"/>
              </a:rPr>
              <a:t>.</a:t>
            </a:r>
            <a:endParaRPr lang="en-US" dirty="0"/>
          </a:p>
          <a:p>
            <a:endParaRPr lang="en-US" dirty="0">
              <a:ea typeface="+mn-lt"/>
              <a:cs typeface="+mn-lt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04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736A8-377A-4FAC-8FD9-52259A6A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a typeface="+mj-lt"/>
                <a:cs typeface="+mj-lt"/>
              </a:rPr>
              <a:t>4. Назовите отличительные признаки между отеками почечного и сердечного происхождения.</a:t>
            </a:r>
            <a:endParaRPr lang="en-US" sz="2400" b="1" dirty="0">
              <a:ea typeface="+mj-lt"/>
              <a:cs typeface="+mj-lt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0AB73D-2CD1-45A3-9F67-C5A6A0EB09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457029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95662981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75795831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9311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1" i="0" u="none" strike="noStrike" noProof="0" dirty="0"/>
                        <a:t>признаки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1" i="0" u="none" strike="noStrike" noProof="0" dirty="0"/>
                        <a:t>Почечные отеки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1" i="0" u="none" strike="noStrike" noProof="0" dirty="0"/>
                        <a:t>Сердечные отеки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133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Локализация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На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лице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На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ногах</a:t>
                      </a:r>
                      <a:endParaRPr lang="en-US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56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Время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возникновения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Avenir Next LT Pro"/>
                        </a:rPr>
                        <a:t>В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утренние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часы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Avenir Next LT Pro"/>
                        </a:rPr>
                        <a:t>В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вечернее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время</a:t>
                      </a:r>
                      <a:endParaRPr lang="en-US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547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Цвет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кожи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Бледный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Цианотичный</a:t>
                      </a:r>
                      <a:endParaRPr lang="en-US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314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Плотность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Мягкие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Плотные</a:t>
                      </a:r>
                      <a:endParaRPr lang="en-US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01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Скорость</a:t>
                      </a:r>
                      <a:r>
                        <a:rPr lang="en-US" sz="1800" b="0" i="0" u="none" strike="noStrike" noProof="0" dirty="0">
                          <a:latin typeface="Avenir Next LT Pro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развития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Быстро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latin typeface="Avenir Next LT Pro"/>
                        </a:rPr>
                        <a:t>Постепенно</a:t>
                      </a:r>
                      <a:endParaRPr lang="en-US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377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585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E191-B5DA-4FFE-AFDB-BCD2154E3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a typeface="+mj-lt"/>
                <a:cs typeface="+mj-lt"/>
              </a:rPr>
              <a:t>5. Методика перкуссии и пальпации почек, мочевого пузыря. Аускультация: выслушивание почечных артерий при их стенозе, диагностическое значение</a:t>
            </a:r>
            <a:endParaRPr lang="en-US" sz="2400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04E75-E92F-4E4D-B80B-9488EA7CF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b="1">
                <a:ea typeface="+mn-lt"/>
                <a:cs typeface="+mn-lt"/>
              </a:rPr>
              <a:t>Перкуссия почек</a:t>
            </a:r>
            <a:r>
              <a:rPr lang="en-US" sz="1800">
                <a:ea typeface="+mn-lt"/>
                <a:cs typeface="+mn-lt"/>
              </a:rPr>
              <a:t> При этом ладонную поверхность левой руки прикладывают к правой или левой половинам поясничной области, а правой рукой, сжатой в кулак, или боковой поверхностью кисти ударяют по тыльной стороне левой руки, вызывая тем самым сотрясение подлежащих тканей. При воспалении околопочечной клетчатки (паранефрит), почечной ткани и лоханок (пиелонефрит), почечнокаменной болезни это сопровождается болевой реакцией (положительный симптом Пастернацкого).</a:t>
            </a:r>
            <a:endParaRPr lang="en-US" sz="1800"/>
          </a:p>
          <a:p>
            <a:r>
              <a:rPr lang="en-US" sz="1800" b="1">
                <a:ea typeface="+mn-lt"/>
                <a:cs typeface="+mn-lt"/>
              </a:rPr>
              <a:t>Перкуссия мочевого пузыря.</a:t>
            </a:r>
            <a:r>
              <a:rPr lang="en-US" sz="1800">
                <a:ea typeface="+mn-lt"/>
                <a:cs typeface="+mn-lt"/>
              </a:rPr>
              <a:t> Палец–плессиметр располагают горизонтально, т.е. параллельно лобку, на переднюю брюшную стенку на уровне пупка или чуть ниже него и производят тихую перкуссию сверху вниз по передней срединной линии по направлению к лобку. Если мочевой пузырь растянут мочой, при перкуссии появляется укорочение перкуторного звука над лобком, если же он пуст, или содержит небольшое количество мочи, то определяется тимпанический звук вплоть до лобка.</a:t>
            </a:r>
            <a:endParaRPr lang="en-US" sz="180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225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2BE5C-194F-4590-9FC9-6F5920E00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3276"/>
            <a:ext cx="10515600" cy="549186"/>
          </a:xfrm>
        </p:spPr>
        <p:txBody>
          <a:bodyPr/>
          <a:lstStyle/>
          <a:p>
            <a:r>
              <a:rPr lang="en-US" sz="2400" b="1">
                <a:ea typeface="+mj-lt"/>
                <a:cs typeface="+mj-lt"/>
              </a:rPr>
              <a:t>Пальпация почек 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A9B46-21E0-475B-8DB9-4E7A9630A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6795"/>
            <a:ext cx="10515600" cy="50961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а. При пальпации правой почки левая рука врача с выправленными и сложенными вместе пальцами находится под поясничной областью в точке пересечения нижнего края XII ребра с наружным краем длинной мышцы спины. Правая рука располагается кнаружи от прямой мышцы живота на уровне реберной дуги так, чтобы а концы пальцев находились на 2 -3 см ниже края реберной дуги. Врач старается максимально сблизить руки до соприкосновения передней и задней брюшных стенок. 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б. Для пальпации левой почки левая рука врача продвигается в в левую поясничную область. Правая рука перемещается к наружному краю левой прямой мышцы живота на уровне реберной дуги. </a:t>
            </a:r>
          </a:p>
          <a:p>
            <a:pPr marL="0" indent="0">
              <a:buNone/>
            </a:pPr>
            <a:endParaRPr lang="en-US" sz="18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b="1">
                <a:ea typeface="+mn-lt"/>
                <a:cs typeface="+mn-lt"/>
              </a:rPr>
              <a:t>Мочевой пузырь: 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endParaRPr lang="en-US" sz="18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пальпируемость мочевого пузыря, при его увеличении уровень расположения дна мочевого пузыря, болезненность при пальпации. Болевые точки: наличие болезненности при пальпации в реберно-позвоночной точке и по ходу мочеточников (мочеточниковые точки).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17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E51D5-D5EB-4DF7-9F28-2FCC13132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Почечные артерии отходят от аорты на уровне I-II поясничных позвонков 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- Аускультацию почечных сосудов проводят спереди и сзади - Стетоскоп устанавливают на 2 -3 см выше пупка, отступя от срединной линии живота тоже на 2 -3 см 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- Выслушивают на фазе выдоха, при задержке дыхания, плотно прижав стетоскоп к брюшной стенке и плавно погружая его вглубь живота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- Аускультацию почечных артерий сзади проводят в положении больного сидя 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- Стетоскоп устанавливают в поясничной области, непосредственно под XII ребром (систолический шум стеноз почечной артерии)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98518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CDCD9-39EE-43E7-8480-DBA057A0F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>
                <a:ea typeface="+mj-lt"/>
                <a:cs typeface="+mj-lt"/>
              </a:rPr>
              <a:t>6.  Перечислите основные клинические синдромы при заболеваниях почек.</a:t>
            </a:r>
            <a:endParaRPr lang="en-US" sz="240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6A15E-6068-4D18-8E08-4375978EB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ea typeface="+mn-lt"/>
                <a:cs typeface="+mn-lt"/>
              </a:rPr>
              <a:t>Синдром почечной колики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Нефротический синдром 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Мочевой синдром 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Нефритический синдром 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Синдром почечной АГ 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Синдром почечной эклампсии 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Синдром почечной недостаточности</a:t>
            </a:r>
            <a:endParaRPr lang="en-US" sz="180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874122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509</Words>
  <Application>Microsoft Office PowerPoint</Application>
  <PresentationFormat>Широкоэкранный</PresentationFormat>
  <Paragraphs>117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Avenir Next LT Pro</vt:lpstr>
      <vt:lpstr>Calibri</vt:lpstr>
      <vt:lpstr>Tw Cen MT</vt:lpstr>
      <vt:lpstr>ShapesVTI</vt:lpstr>
      <vt:lpstr>  Тема 8.9 : Расспрос и осмотр больных с заболеваниями органов мочевыделения. Перкуссия и пальпация почек и мочевого пузыря.  Анализ мочи. Биохимический анализ крови при патологических синдромах. Общие представления о рентгенологических и ультразвуковых методах исследования почек и мочевыводящих путей</vt:lpstr>
      <vt:lpstr>1. Назовите основные жалобы при заболеваниях почек и мочевыводящих путей.</vt:lpstr>
      <vt:lpstr>2. Назовите заболевания почек и мочевыводящих путей, для которых характерна односторонняя локализация болей в пояснице, а для каких - двухсторонняя локализация.</vt:lpstr>
      <vt:lpstr>3. Назовите симптомы, характеризующие почечные отеки.</vt:lpstr>
      <vt:lpstr>4. Назовите отличительные признаки между отеками почечного и сердечного происхождения.</vt:lpstr>
      <vt:lpstr>5. Методика перкуссии и пальпации почек, мочевого пузыря. Аускультация: выслушивание почечных артерий при их стенозе, диагностическое значение</vt:lpstr>
      <vt:lpstr>Пальпация почек </vt:lpstr>
      <vt:lpstr>Презентация PowerPoint</vt:lpstr>
      <vt:lpstr>6.  Перечислите основные клинические синдромы при заболеваниях почек.</vt:lpstr>
      <vt:lpstr>7. Перечислите степени ощущения почек и их характеристика.</vt:lpstr>
      <vt:lpstr>8. Общий анализ мочи, интерпретация.</vt:lpstr>
      <vt:lpstr> 9. Назовите содержание форменных элементов в анализе мочи по Нечипоренко и их количество в норме.</vt:lpstr>
      <vt:lpstr>10. Перечислите основные количественные характеристики, учитываемые в анализе мочи по пробе Зимницкого.</vt:lpstr>
      <vt:lpstr>11. Перечислите продукты белкового обмена, характеризующие наличие почечной недостаточности и их содержание в крови в норме.</vt:lpstr>
      <vt:lpstr>12. Перечислите другие методы исследования при заболеваниях почек и мочевыводящих путей.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Ангелина</dc:creator>
  <cp:lastModifiedBy>Ангелина</cp:lastModifiedBy>
  <cp:revision>319</cp:revision>
  <dcterms:created xsi:type="dcterms:W3CDTF">2020-05-06T00:39:44Z</dcterms:created>
  <dcterms:modified xsi:type="dcterms:W3CDTF">2020-05-06T08:48:16Z</dcterms:modified>
</cp:coreProperties>
</file>